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8"/>
  </p:notesMasterIdLst>
  <p:handoutMasterIdLst>
    <p:handoutMasterId r:id="rId19"/>
  </p:handoutMasterIdLst>
  <p:sldIdLst>
    <p:sldId id="256" r:id="rId2"/>
    <p:sldId id="257" r:id="rId3"/>
    <p:sldId id="258" r:id="rId4"/>
    <p:sldId id="259" r:id="rId5"/>
    <p:sldId id="260" r:id="rId6"/>
    <p:sldId id="270" r:id="rId7"/>
    <p:sldId id="263" r:id="rId8"/>
    <p:sldId id="269" r:id="rId9"/>
    <p:sldId id="262" r:id="rId10"/>
    <p:sldId id="261" r:id="rId11"/>
    <p:sldId id="264" r:id="rId12"/>
    <p:sldId id="266" r:id="rId13"/>
    <p:sldId id="265" r:id="rId14"/>
    <p:sldId id="271"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03" d="100"/>
          <a:sy n="103"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8785C-B14C-E342-9B21-33F0F11F1213}" type="doc">
      <dgm:prSet loTypeId="urn:microsoft.com/office/officeart/2005/8/layout/radial3" loCatId="list" qsTypeId="urn:microsoft.com/office/officeart/2005/8/quickstyle/simple1" qsCatId="simple" csTypeId="urn:microsoft.com/office/officeart/2005/8/colors/accent1_2" csCatId="accent1"/>
      <dgm:spPr/>
      <dgm:t>
        <a:bodyPr/>
        <a:lstStyle/>
        <a:p>
          <a:endParaRPr lang="es-ES"/>
        </a:p>
      </dgm:t>
    </dgm:pt>
    <dgm:pt modelId="{E6C4C584-08D0-4D4C-84AD-D07426A5C0DA}">
      <dgm:prSet/>
      <dgm:spPr/>
      <dgm:t>
        <a:bodyPr/>
        <a:lstStyle/>
        <a:p>
          <a:r>
            <a:rPr lang="es-ES" b="0" i="0" baseline="0" dirty="0"/>
            <a:t>II SIMPOSIO DE SEGUNDA OPORTUNIDAD ANDALUCÍA ORIENTAL</a:t>
          </a:r>
          <a:endParaRPr lang="es-ES" dirty="0"/>
        </a:p>
      </dgm:t>
    </dgm:pt>
    <dgm:pt modelId="{0972099D-359A-DE40-8BF0-FFC0FC08AFE1}" type="parTrans" cxnId="{CAA63863-8502-004D-B955-765020E815C9}">
      <dgm:prSet/>
      <dgm:spPr/>
      <dgm:t>
        <a:bodyPr/>
        <a:lstStyle/>
        <a:p>
          <a:endParaRPr lang="es-ES"/>
        </a:p>
      </dgm:t>
    </dgm:pt>
    <dgm:pt modelId="{72969D3D-0781-5F4B-B0BB-8390BE911097}" type="sibTrans" cxnId="{CAA63863-8502-004D-B955-765020E815C9}">
      <dgm:prSet/>
      <dgm:spPr/>
      <dgm:t>
        <a:bodyPr/>
        <a:lstStyle/>
        <a:p>
          <a:endParaRPr lang="es-ES"/>
        </a:p>
      </dgm:t>
    </dgm:pt>
    <dgm:pt modelId="{B08B5671-5672-9842-B6F9-05F3DEC8F25C}">
      <dgm:prSet/>
      <dgm:spPr/>
    </dgm:pt>
    <dgm:pt modelId="{8DF2A1D3-62C5-6246-896D-EB3892831D8C}" type="parTrans" cxnId="{313BEF39-1E19-9B46-BEC9-15604C3BC2CE}">
      <dgm:prSet/>
      <dgm:spPr/>
      <dgm:t>
        <a:bodyPr/>
        <a:lstStyle/>
        <a:p>
          <a:endParaRPr lang="es-ES"/>
        </a:p>
      </dgm:t>
    </dgm:pt>
    <dgm:pt modelId="{F974B2DA-7442-AC4D-8AF3-E18004908993}" type="sibTrans" cxnId="{313BEF39-1E19-9B46-BEC9-15604C3BC2CE}">
      <dgm:prSet/>
      <dgm:spPr/>
      <dgm:t>
        <a:bodyPr/>
        <a:lstStyle/>
        <a:p>
          <a:endParaRPr lang="es-ES"/>
        </a:p>
      </dgm:t>
    </dgm:pt>
    <dgm:pt modelId="{55049C15-399B-0D45-8B1A-5ADFC9F77031}">
      <dgm:prSet/>
      <dgm:spPr/>
    </dgm:pt>
    <dgm:pt modelId="{41CB3CFE-671F-9948-87F9-249784EC9DAE}" type="parTrans" cxnId="{DC759AF4-130F-8B4E-A3AF-F7FAE74A1201}">
      <dgm:prSet/>
      <dgm:spPr/>
      <dgm:t>
        <a:bodyPr/>
        <a:lstStyle/>
        <a:p>
          <a:endParaRPr lang="es-ES"/>
        </a:p>
      </dgm:t>
    </dgm:pt>
    <dgm:pt modelId="{6D418032-8A9B-BA48-AD97-03A1649977F2}" type="sibTrans" cxnId="{DC759AF4-130F-8B4E-A3AF-F7FAE74A1201}">
      <dgm:prSet/>
      <dgm:spPr/>
      <dgm:t>
        <a:bodyPr/>
        <a:lstStyle/>
        <a:p>
          <a:endParaRPr lang="es-ES"/>
        </a:p>
      </dgm:t>
    </dgm:pt>
    <dgm:pt modelId="{F7E2653D-1136-3C47-856E-58025339FE49}" type="pres">
      <dgm:prSet presAssocID="{F768785C-B14C-E342-9B21-33F0F11F1213}" presName="composite" presStyleCnt="0">
        <dgm:presLayoutVars>
          <dgm:chMax val="1"/>
          <dgm:dir/>
          <dgm:resizeHandles val="exact"/>
        </dgm:presLayoutVars>
      </dgm:prSet>
      <dgm:spPr/>
    </dgm:pt>
    <dgm:pt modelId="{16AB5D83-41EB-1848-982C-D279D7C9368A}" type="pres">
      <dgm:prSet presAssocID="{F768785C-B14C-E342-9B21-33F0F11F1213}" presName="radial" presStyleCnt="0">
        <dgm:presLayoutVars>
          <dgm:animLvl val="ctr"/>
        </dgm:presLayoutVars>
      </dgm:prSet>
      <dgm:spPr/>
    </dgm:pt>
    <dgm:pt modelId="{05EC3FEE-1FB3-E94D-AF6B-7B18654E725D}" type="pres">
      <dgm:prSet presAssocID="{E6C4C584-08D0-4D4C-84AD-D07426A5C0DA}" presName="centerShape" presStyleLbl="vennNode1" presStyleIdx="0" presStyleCnt="1"/>
      <dgm:spPr/>
    </dgm:pt>
  </dgm:ptLst>
  <dgm:cxnLst>
    <dgm:cxn modelId="{313BEF39-1E19-9B46-BEC9-15604C3BC2CE}" srcId="{F768785C-B14C-E342-9B21-33F0F11F1213}" destId="{B08B5671-5672-9842-B6F9-05F3DEC8F25C}" srcOrd="1" destOrd="0" parTransId="{8DF2A1D3-62C5-6246-896D-EB3892831D8C}" sibTransId="{F974B2DA-7442-AC4D-8AF3-E18004908993}"/>
    <dgm:cxn modelId="{C7FDDC5A-B3D9-0A47-8324-E60216C36489}" type="presOf" srcId="{E6C4C584-08D0-4D4C-84AD-D07426A5C0DA}" destId="{05EC3FEE-1FB3-E94D-AF6B-7B18654E725D}" srcOrd="0" destOrd="0" presId="urn:microsoft.com/office/officeart/2005/8/layout/radial3"/>
    <dgm:cxn modelId="{CAA63863-8502-004D-B955-765020E815C9}" srcId="{F768785C-B14C-E342-9B21-33F0F11F1213}" destId="{E6C4C584-08D0-4D4C-84AD-D07426A5C0DA}" srcOrd="0" destOrd="0" parTransId="{0972099D-359A-DE40-8BF0-FFC0FC08AFE1}" sibTransId="{72969D3D-0781-5F4B-B0BB-8390BE911097}"/>
    <dgm:cxn modelId="{F33317CF-E6EC-1F4E-A927-5E50D426DD7B}" type="presOf" srcId="{F768785C-B14C-E342-9B21-33F0F11F1213}" destId="{F7E2653D-1136-3C47-856E-58025339FE49}" srcOrd="0" destOrd="0" presId="urn:microsoft.com/office/officeart/2005/8/layout/radial3"/>
    <dgm:cxn modelId="{DC759AF4-130F-8B4E-A3AF-F7FAE74A1201}" srcId="{F768785C-B14C-E342-9B21-33F0F11F1213}" destId="{55049C15-399B-0D45-8B1A-5ADFC9F77031}" srcOrd="2" destOrd="0" parTransId="{41CB3CFE-671F-9948-87F9-249784EC9DAE}" sibTransId="{6D418032-8A9B-BA48-AD97-03A1649977F2}"/>
    <dgm:cxn modelId="{3EF67127-F714-9B4A-98EC-584400B2718F}" type="presParOf" srcId="{F7E2653D-1136-3C47-856E-58025339FE49}" destId="{16AB5D83-41EB-1848-982C-D279D7C9368A}" srcOrd="0" destOrd="0" presId="urn:microsoft.com/office/officeart/2005/8/layout/radial3"/>
    <dgm:cxn modelId="{357F8645-1D50-524B-AB29-D249738692D2}" type="presParOf" srcId="{16AB5D83-41EB-1848-982C-D279D7C9368A}" destId="{05EC3FEE-1FB3-E94D-AF6B-7B18654E725D}"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154C8-B669-46D1-BDCE-FB0C3D53C8A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1986333-35BB-4DD4-B47B-214EDAE66096}">
      <dgm:prSet/>
      <dgm:spPr/>
      <dgm:t>
        <a:bodyPr/>
        <a:lstStyle/>
        <a:p>
          <a:r>
            <a:rPr lang="es-ES"/>
            <a:t>La vivienda no hipotecada, o con carga inferior a su valor.</a:t>
          </a:r>
          <a:endParaRPr lang="en-US"/>
        </a:p>
      </dgm:t>
    </dgm:pt>
    <dgm:pt modelId="{6F6F83BF-8C3E-4728-872A-20265A699834}" type="parTrans" cxnId="{87CABD11-6C5C-4F9C-A2B7-62585E17A523}">
      <dgm:prSet/>
      <dgm:spPr/>
      <dgm:t>
        <a:bodyPr/>
        <a:lstStyle/>
        <a:p>
          <a:endParaRPr lang="en-US"/>
        </a:p>
      </dgm:t>
    </dgm:pt>
    <dgm:pt modelId="{FE5CA2FB-347F-4FCD-9D3E-E463F33051A4}" type="sibTrans" cxnId="{87CABD11-6C5C-4F9C-A2B7-62585E17A523}">
      <dgm:prSet/>
      <dgm:spPr/>
      <dgm:t>
        <a:bodyPr/>
        <a:lstStyle/>
        <a:p>
          <a:endParaRPr lang="en-US"/>
        </a:p>
      </dgm:t>
    </dgm:pt>
    <dgm:pt modelId="{2571F864-1DFE-411A-BF7C-71006EBB3FAF}">
      <dgm:prSet/>
      <dgm:spPr/>
      <dgm:t>
        <a:bodyPr/>
        <a:lstStyle/>
        <a:p>
          <a:r>
            <a:rPr lang="es-ES"/>
            <a:t>Exoneración de créditos y vivienda. Recálculo de cuotas</a:t>
          </a:r>
          <a:endParaRPr lang="en-US"/>
        </a:p>
      </dgm:t>
    </dgm:pt>
    <dgm:pt modelId="{AA4E1E22-4E9A-4853-85C8-43B137D20287}" type="parTrans" cxnId="{1AB43E4C-4250-469C-B947-1D89FBF67A1E}">
      <dgm:prSet/>
      <dgm:spPr/>
      <dgm:t>
        <a:bodyPr/>
        <a:lstStyle/>
        <a:p>
          <a:endParaRPr lang="en-US"/>
        </a:p>
      </dgm:t>
    </dgm:pt>
    <dgm:pt modelId="{0B044169-8A39-426C-A31E-46C64B8C1AAE}" type="sibTrans" cxnId="{1AB43E4C-4250-469C-B947-1D89FBF67A1E}">
      <dgm:prSet/>
      <dgm:spPr/>
      <dgm:t>
        <a:bodyPr/>
        <a:lstStyle/>
        <a:p>
          <a:endParaRPr lang="en-US"/>
        </a:p>
      </dgm:t>
    </dgm:pt>
    <dgm:pt modelId="{499C4E34-D7D5-4526-A086-AC9B67F83B52}">
      <dgm:prSet/>
      <dgm:spPr/>
      <dgm:t>
        <a:bodyPr/>
        <a:lstStyle/>
        <a:p>
          <a:r>
            <a:rPr lang="es-ES"/>
            <a:t>Concurso de un solo cónyuge o pareja de hecho, y afectación del otro.</a:t>
          </a:r>
          <a:endParaRPr lang="en-US"/>
        </a:p>
      </dgm:t>
    </dgm:pt>
    <dgm:pt modelId="{18701BE8-DD3D-49CA-B992-2A4E26FCC5AA}" type="parTrans" cxnId="{8513E2AC-64E6-4943-8E65-B0D34175E681}">
      <dgm:prSet/>
      <dgm:spPr/>
      <dgm:t>
        <a:bodyPr/>
        <a:lstStyle/>
        <a:p>
          <a:endParaRPr lang="en-US"/>
        </a:p>
      </dgm:t>
    </dgm:pt>
    <dgm:pt modelId="{4E155806-58D1-4888-B004-5E241D445640}" type="sibTrans" cxnId="{8513E2AC-64E6-4943-8E65-B0D34175E681}">
      <dgm:prSet/>
      <dgm:spPr/>
      <dgm:t>
        <a:bodyPr/>
        <a:lstStyle/>
        <a:p>
          <a:endParaRPr lang="en-US"/>
        </a:p>
      </dgm:t>
    </dgm:pt>
    <dgm:pt modelId="{320F7002-8B2A-4058-8B34-CB9523BBA1D7}">
      <dgm:prSet/>
      <dgm:spPr/>
      <dgm:t>
        <a:bodyPr/>
        <a:lstStyle/>
        <a:p>
          <a:r>
            <a:rPr lang="es-ES" dirty="0"/>
            <a:t>La embargabilidad de la vivienda común y su tratamiento en el concurso de acreedores.</a:t>
          </a:r>
          <a:endParaRPr lang="en-US" dirty="0"/>
        </a:p>
      </dgm:t>
    </dgm:pt>
    <dgm:pt modelId="{1032A4FC-17B3-436C-9F42-C8CC712E8EEB}" type="parTrans" cxnId="{9A6424C1-750C-4127-B78C-E1424B5697F9}">
      <dgm:prSet/>
      <dgm:spPr/>
      <dgm:t>
        <a:bodyPr/>
        <a:lstStyle/>
        <a:p>
          <a:endParaRPr lang="en-US"/>
        </a:p>
      </dgm:t>
    </dgm:pt>
    <dgm:pt modelId="{43C31C5F-B5D9-4908-9F5B-9C93E44A5B44}" type="sibTrans" cxnId="{9A6424C1-750C-4127-B78C-E1424B5697F9}">
      <dgm:prSet/>
      <dgm:spPr/>
      <dgm:t>
        <a:bodyPr/>
        <a:lstStyle/>
        <a:p>
          <a:endParaRPr lang="en-US"/>
        </a:p>
      </dgm:t>
    </dgm:pt>
    <dgm:pt modelId="{7623C3F4-CDF8-3D4D-A7C0-47BBD3A3F550}" type="pres">
      <dgm:prSet presAssocID="{332154C8-B669-46D1-BDCE-FB0C3D53C8A5}" presName="outerComposite" presStyleCnt="0">
        <dgm:presLayoutVars>
          <dgm:chMax val="5"/>
          <dgm:dir/>
          <dgm:resizeHandles val="exact"/>
        </dgm:presLayoutVars>
      </dgm:prSet>
      <dgm:spPr/>
    </dgm:pt>
    <dgm:pt modelId="{AE7F17A1-B539-6E44-8395-C4295329A5D6}" type="pres">
      <dgm:prSet presAssocID="{332154C8-B669-46D1-BDCE-FB0C3D53C8A5}" presName="dummyMaxCanvas" presStyleCnt="0">
        <dgm:presLayoutVars/>
      </dgm:prSet>
      <dgm:spPr/>
    </dgm:pt>
    <dgm:pt modelId="{7B101767-6E73-644A-B114-0D1A9E12F3E0}" type="pres">
      <dgm:prSet presAssocID="{332154C8-B669-46D1-BDCE-FB0C3D53C8A5}" presName="FourNodes_1" presStyleLbl="node1" presStyleIdx="0" presStyleCnt="4">
        <dgm:presLayoutVars>
          <dgm:bulletEnabled val="1"/>
        </dgm:presLayoutVars>
      </dgm:prSet>
      <dgm:spPr/>
    </dgm:pt>
    <dgm:pt modelId="{A9C7BB9B-A201-E74A-B4EF-41941020BA4B}" type="pres">
      <dgm:prSet presAssocID="{332154C8-B669-46D1-BDCE-FB0C3D53C8A5}" presName="FourNodes_2" presStyleLbl="node1" presStyleIdx="1" presStyleCnt="4">
        <dgm:presLayoutVars>
          <dgm:bulletEnabled val="1"/>
        </dgm:presLayoutVars>
      </dgm:prSet>
      <dgm:spPr/>
    </dgm:pt>
    <dgm:pt modelId="{06E846C4-FBDB-774A-9A17-1646239F8C8D}" type="pres">
      <dgm:prSet presAssocID="{332154C8-B669-46D1-BDCE-FB0C3D53C8A5}" presName="FourNodes_3" presStyleLbl="node1" presStyleIdx="2" presStyleCnt="4">
        <dgm:presLayoutVars>
          <dgm:bulletEnabled val="1"/>
        </dgm:presLayoutVars>
      </dgm:prSet>
      <dgm:spPr/>
    </dgm:pt>
    <dgm:pt modelId="{E6CFF1A1-19CC-634A-99C5-FCDF5A592429}" type="pres">
      <dgm:prSet presAssocID="{332154C8-B669-46D1-BDCE-FB0C3D53C8A5}" presName="FourNodes_4" presStyleLbl="node1" presStyleIdx="3" presStyleCnt="4">
        <dgm:presLayoutVars>
          <dgm:bulletEnabled val="1"/>
        </dgm:presLayoutVars>
      </dgm:prSet>
      <dgm:spPr/>
    </dgm:pt>
    <dgm:pt modelId="{63312833-52DE-F748-B27D-E1F111DF6E5D}" type="pres">
      <dgm:prSet presAssocID="{332154C8-B669-46D1-BDCE-FB0C3D53C8A5}" presName="FourConn_1-2" presStyleLbl="fgAccFollowNode1" presStyleIdx="0" presStyleCnt="3">
        <dgm:presLayoutVars>
          <dgm:bulletEnabled val="1"/>
        </dgm:presLayoutVars>
      </dgm:prSet>
      <dgm:spPr/>
    </dgm:pt>
    <dgm:pt modelId="{3E3C2227-3747-B444-928B-4655D83F83E2}" type="pres">
      <dgm:prSet presAssocID="{332154C8-B669-46D1-BDCE-FB0C3D53C8A5}" presName="FourConn_2-3" presStyleLbl="fgAccFollowNode1" presStyleIdx="1" presStyleCnt="3">
        <dgm:presLayoutVars>
          <dgm:bulletEnabled val="1"/>
        </dgm:presLayoutVars>
      </dgm:prSet>
      <dgm:spPr/>
    </dgm:pt>
    <dgm:pt modelId="{983E5348-747B-5D49-965B-2B854A46022C}" type="pres">
      <dgm:prSet presAssocID="{332154C8-B669-46D1-BDCE-FB0C3D53C8A5}" presName="FourConn_3-4" presStyleLbl="fgAccFollowNode1" presStyleIdx="2" presStyleCnt="3">
        <dgm:presLayoutVars>
          <dgm:bulletEnabled val="1"/>
        </dgm:presLayoutVars>
      </dgm:prSet>
      <dgm:spPr/>
    </dgm:pt>
    <dgm:pt modelId="{4A43A03B-9C14-5E49-A0A9-2CF83ECC90BB}" type="pres">
      <dgm:prSet presAssocID="{332154C8-B669-46D1-BDCE-FB0C3D53C8A5}" presName="FourNodes_1_text" presStyleLbl="node1" presStyleIdx="3" presStyleCnt="4">
        <dgm:presLayoutVars>
          <dgm:bulletEnabled val="1"/>
        </dgm:presLayoutVars>
      </dgm:prSet>
      <dgm:spPr/>
    </dgm:pt>
    <dgm:pt modelId="{7B37FC55-4C5E-114A-B9A4-ED93712DEDEF}" type="pres">
      <dgm:prSet presAssocID="{332154C8-B669-46D1-BDCE-FB0C3D53C8A5}" presName="FourNodes_2_text" presStyleLbl="node1" presStyleIdx="3" presStyleCnt="4">
        <dgm:presLayoutVars>
          <dgm:bulletEnabled val="1"/>
        </dgm:presLayoutVars>
      </dgm:prSet>
      <dgm:spPr/>
    </dgm:pt>
    <dgm:pt modelId="{D7F9A2C0-5C35-4B4C-882A-06707A8B1F68}" type="pres">
      <dgm:prSet presAssocID="{332154C8-B669-46D1-BDCE-FB0C3D53C8A5}" presName="FourNodes_3_text" presStyleLbl="node1" presStyleIdx="3" presStyleCnt="4">
        <dgm:presLayoutVars>
          <dgm:bulletEnabled val="1"/>
        </dgm:presLayoutVars>
      </dgm:prSet>
      <dgm:spPr/>
    </dgm:pt>
    <dgm:pt modelId="{A09253C5-939A-5C4B-A5A7-5FCB74516B31}" type="pres">
      <dgm:prSet presAssocID="{332154C8-B669-46D1-BDCE-FB0C3D53C8A5}" presName="FourNodes_4_text" presStyleLbl="node1" presStyleIdx="3" presStyleCnt="4">
        <dgm:presLayoutVars>
          <dgm:bulletEnabled val="1"/>
        </dgm:presLayoutVars>
      </dgm:prSet>
      <dgm:spPr/>
    </dgm:pt>
  </dgm:ptLst>
  <dgm:cxnLst>
    <dgm:cxn modelId="{87CABD11-6C5C-4F9C-A2B7-62585E17A523}" srcId="{332154C8-B669-46D1-BDCE-FB0C3D53C8A5}" destId="{E1986333-35BB-4DD4-B47B-214EDAE66096}" srcOrd="0" destOrd="0" parTransId="{6F6F83BF-8C3E-4728-872A-20265A699834}" sibTransId="{FE5CA2FB-347F-4FCD-9D3E-E463F33051A4}"/>
    <dgm:cxn modelId="{5C06872A-0454-4F4C-B174-63AB23FAD0FD}" type="presOf" srcId="{4E155806-58D1-4888-B004-5E241D445640}" destId="{983E5348-747B-5D49-965B-2B854A46022C}" srcOrd="0" destOrd="0" presId="urn:microsoft.com/office/officeart/2005/8/layout/vProcess5"/>
    <dgm:cxn modelId="{1AB43E4C-4250-469C-B947-1D89FBF67A1E}" srcId="{332154C8-B669-46D1-BDCE-FB0C3D53C8A5}" destId="{2571F864-1DFE-411A-BF7C-71006EBB3FAF}" srcOrd="1" destOrd="0" parTransId="{AA4E1E22-4E9A-4853-85C8-43B137D20287}" sibTransId="{0B044169-8A39-426C-A31E-46C64B8C1AAE}"/>
    <dgm:cxn modelId="{D06D2C4F-5528-8540-9FB6-306AC775BAF2}" type="presOf" srcId="{320F7002-8B2A-4058-8B34-CB9523BBA1D7}" destId="{A09253C5-939A-5C4B-A5A7-5FCB74516B31}" srcOrd="1" destOrd="0" presId="urn:microsoft.com/office/officeart/2005/8/layout/vProcess5"/>
    <dgm:cxn modelId="{7B42D152-E332-344A-91CA-97DD15B3D232}" type="presOf" srcId="{320F7002-8B2A-4058-8B34-CB9523BBA1D7}" destId="{E6CFF1A1-19CC-634A-99C5-FCDF5A592429}" srcOrd="0" destOrd="0" presId="urn:microsoft.com/office/officeart/2005/8/layout/vProcess5"/>
    <dgm:cxn modelId="{C71EFD5C-94E0-FA48-A252-74A50EFA2FC2}" type="presOf" srcId="{499C4E34-D7D5-4526-A086-AC9B67F83B52}" destId="{06E846C4-FBDB-774A-9A17-1646239F8C8D}" srcOrd="0" destOrd="0" presId="urn:microsoft.com/office/officeart/2005/8/layout/vProcess5"/>
    <dgm:cxn modelId="{92D9D365-7C63-5C4A-81C0-C43CC9445120}" type="presOf" srcId="{E1986333-35BB-4DD4-B47B-214EDAE66096}" destId="{7B101767-6E73-644A-B114-0D1A9E12F3E0}" srcOrd="0" destOrd="0" presId="urn:microsoft.com/office/officeart/2005/8/layout/vProcess5"/>
    <dgm:cxn modelId="{5700D971-FA91-D242-8AA2-F8E627CC14ED}" type="presOf" srcId="{332154C8-B669-46D1-BDCE-FB0C3D53C8A5}" destId="{7623C3F4-CDF8-3D4D-A7C0-47BBD3A3F550}" srcOrd="0" destOrd="0" presId="urn:microsoft.com/office/officeart/2005/8/layout/vProcess5"/>
    <dgm:cxn modelId="{A7955275-D9D7-184F-8D04-5257CE91D56A}" type="presOf" srcId="{0B044169-8A39-426C-A31E-46C64B8C1AAE}" destId="{3E3C2227-3747-B444-928B-4655D83F83E2}" srcOrd="0" destOrd="0" presId="urn:microsoft.com/office/officeart/2005/8/layout/vProcess5"/>
    <dgm:cxn modelId="{0225387A-65CA-A94F-B763-07BD8AAC0F43}" type="presOf" srcId="{E1986333-35BB-4DD4-B47B-214EDAE66096}" destId="{4A43A03B-9C14-5E49-A0A9-2CF83ECC90BB}" srcOrd="1" destOrd="0" presId="urn:microsoft.com/office/officeart/2005/8/layout/vProcess5"/>
    <dgm:cxn modelId="{74AF0F8B-E1F9-BA41-BB2F-56C4B19BFDD1}" type="presOf" srcId="{2571F864-1DFE-411A-BF7C-71006EBB3FAF}" destId="{7B37FC55-4C5E-114A-B9A4-ED93712DEDEF}" srcOrd="1" destOrd="0" presId="urn:microsoft.com/office/officeart/2005/8/layout/vProcess5"/>
    <dgm:cxn modelId="{D878E6AB-9D5B-DB42-917F-248622B45716}" type="presOf" srcId="{499C4E34-D7D5-4526-A086-AC9B67F83B52}" destId="{D7F9A2C0-5C35-4B4C-882A-06707A8B1F68}" srcOrd="1" destOrd="0" presId="urn:microsoft.com/office/officeart/2005/8/layout/vProcess5"/>
    <dgm:cxn modelId="{8513E2AC-64E6-4943-8E65-B0D34175E681}" srcId="{332154C8-B669-46D1-BDCE-FB0C3D53C8A5}" destId="{499C4E34-D7D5-4526-A086-AC9B67F83B52}" srcOrd="2" destOrd="0" parTransId="{18701BE8-DD3D-49CA-B992-2A4E26FCC5AA}" sibTransId="{4E155806-58D1-4888-B004-5E241D445640}"/>
    <dgm:cxn modelId="{9A6424C1-750C-4127-B78C-E1424B5697F9}" srcId="{332154C8-B669-46D1-BDCE-FB0C3D53C8A5}" destId="{320F7002-8B2A-4058-8B34-CB9523BBA1D7}" srcOrd="3" destOrd="0" parTransId="{1032A4FC-17B3-436C-9F42-C8CC712E8EEB}" sibTransId="{43C31C5F-B5D9-4908-9F5B-9C93E44A5B44}"/>
    <dgm:cxn modelId="{2005A2C1-E1F6-3A49-93BF-2CC9DDCDE453}" type="presOf" srcId="{2571F864-1DFE-411A-BF7C-71006EBB3FAF}" destId="{A9C7BB9B-A201-E74A-B4EF-41941020BA4B}" srcOrd="0" destOrd="0" presId="urn:microsoft.com/office/officeart/2005/8/layout/vProcess5"/>
    <dgm:cxn modelId="{145B70FB-6229-964D-9940-FB72EBEA0187}" type="presOf" srcId="{FE5CA2FB-347F-4FCD-9D3E-E463F33051A4}" destId="{63312833-52DE-F748-B27D-E1F111DF6E5D}" srcOrd="0" destOrd="0" presId="urn:microsoft.com/office/officeart/2005/8/layout/vProcess5"/>
    <dgm:cxn modelId="{5C186E48-E627-7B49-9940-33EF2795E798}" type="presParOf" srcId="{7623C3F4-CDF8-3D4D-A7C0-47BBD3A3F550}" destId="{AE7F17A1-B539-6E44-8395-C4295329A5D6}" srcOrd="0" destOrd="0" presId="urn:microsoft.com/office/officeart/2005/8/layout/vProcess5"/>
    <dgm:cxn modelId="{7C8607D2-8672-1847-A479-144288B51E82}" type="presParOf" srcId="{7623C3F4-CDF8-3D4D-A7C0-47BBD3A3F550}" destId="{7B101767-6E73-644A-B114-0D1A9E12F3E0}" srcOrd="1" destOrd="0" presId="urn:microsoft.com/office/officeart/2005/8/layout/vProcess5"/>
    <dgm:cxn modelId="{EC702939-60A1-044B-8BC9-50A721299FDD}" type="presParOf" srcId="{7623C3F4-CDF8-3D4D-A7C0-47BBD3A3F550}" destId="{A9C7BB9B-A201-E74A-B4EF-41941020BA4B}" srcOrd="2" destOrd="0" presId="urn:microsoft.com/office/officeart/2005/8/layout/vProcess5"/>
    <dgm:cxn modelId="{181549BB-E393-7440-A810-AB016C6A4706}" type="presParOf" srcId="{7623C3F4-CDF8-3D4D-A7C0-47BBD3A3F550}" destId="{06E846C4-FBDB-774A-9A17-1646239F8C8D}" srcOrd="3" destOrd="0" presId="urn:microsoft.com/office/officeart/2005/8/layout/vProcess5"/>
    <dgm:cxn modelId="{72582F0A-0129-D44D-A808-A61ACAC32928}" type="presParOf" srcId="{7623C3F4-CDF8-3D4D-A7C0-47BBD3A3F550}" destId="{E6CFF1A1-19CC-634A-99C5-FCDF5A592429}" srcOrd="4" destOrd="0" presId="urn:microsoft.com/office/officeart/2005/8/layout/vProcess5"/>
    <dgm:cxn modelId="{0D38B8A6-0128-CA49-B891-9DEB008B41D6}" type="presParOf" srcId="{7623C3F4-CDF8-3D4D-A7C0-47BBD3A3F550}" destId="{63312833-52DE-F748-B27D-E1F111DF6E5D}" srcOrd="5" destOrd="0" presId="urn:microsoft.com/office/officeart/2005/8/layout/vProcess5"/>
    <dgm:cxn modelId="{C41E32D4-4C40-1645-B38E-A0E7EE6E13D5}" type="presParOf" srcId="{7623C3F4-CDF8-3D4D-A7C0-47BBD3A3F550}" destId="{3E3C2227-3747-B444-928B-4655D83F83E2}" srcOrd="6" destOrd="0" presId="urn:microsoft.com/office/officeart/2005/8/layout/vProcess5"/>
    <dgm:cxn modelId="{11E14FE5-7B45-0443-9D61-C2CFC7B76A8F}" type="presParOf" srcId="{7623C3F4-CDF8-3D4D-A7C0-47BBD3A3F550}" destId="{983E5348-747B-5D49-965B-2B854A46022C}" srcOrd="7" destOrd="0" presId="urn:microsoft.com/office/officeart/2005/8/layout/vProcess5"/>
    <dgm:cxn modelId="{81A23B0A-383B-4E45-98D1-A604776C869D}" type="presParOf" srcId="{7623C3F4-CDF8-3D4D-A7C0-47BBD3A3F550}" destId="{4A43A03B-9C14-5E49-A0A9-2CF83ECC90BB}" srcOrd="8" destOrd="0" presId="urn:microsoft.com/office/officeart/2005/8/layout/vProcess5"/>
    <dgm:cxn modelId="{AB175519-6EDE-8847-A909-44E700CBA70F}" type="presParOf" srcId="{7623C3F4-CDF8-3D4D-A7C0-47BBD3A3F550}" destId="{7B37FC55-4C5E-114A-B9A4-ED93712DEDEF}" srcOrd="9" destOrd="0" presId="urn:microsoft.com/office/officeart/2005/8/layout/vProcess5"/>
    <dgm:cxn modelId="{1AC22CB4-4502-2C4C-B102-121908F2D4B7}" type="presParOf" srcId="{7623C3F4-CDF8-3D4D-A7C0-47BBD3A3F550}" destId="{D7F9A2C0-5C35-4B4C-882A-06707A8B1F68}" srcOrd="10" destOrd="0" presId="urn:microsoft.com/office/officeart/2005/8/layout/vProcess5"/>
    <dgm:cxn modelId="{B50E4206-BA32-6B4C-A202-854D75333E83}" type="presParOf" srcId="{7623C3F4-CDF8-3D4D-A7C0-47BBD3A3F550}" destId="{A09253C5-939A-5C4B-A5A7-5FCB74516B3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C3FEE-1FB3-E94D-AF6B-7B18654E725D}">
      <dsp:nvSpPr>
        <dsp:cNvPr id="0" name=""/>
        <dsp:cNvSpPr/>
      </dsp:nvSpPr>
      <dsp:spPr>
        <a:xfrm>
          <a:off x="52733" y="0"/>
          <a:ext cx="5771917" cy="5771917"/>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s-ES" sz="4300" b="0" i="0" kern="1200" baseline="0" dirty="0"/>
            <a:t>II SIMPOSIO DE SEGUNDA OPORTUNIDAD ANDALUCÍA ORIENTAL</a:t>
          </a:r>
          <a:endParaRPr lang="es-ES" sz="4300" kern="1200" dirty="0"/>
        </a:p>
      </dsp:txBody>
      <dsp:txXfrm>
        <a:off x="898011" y="845278"/>
        <a:ext cx="4081361" cy="4081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01767-6E73-644A-B114-0D1A9E12F3E0}">
      <dsp:nvSpPr>
        <dsp:cNvPr id="0" name=""/>
        <dsp:cNvSpPr/>
      </dsp:nvSpPr>
      <dsp:spPr>
        <a:xfrm>
          <a:off x="0" y="0"/>
          <a:ext cx="8143240" cy="790702"/>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La vivienda no hipotecada, o con carga inferior a su valor.</a:t>
          </a:r>
          <a:endParaRPr lang="en-US" sz="2100" kern="1200"/>
        </a:p>
      </dsp:txBody>
      <dsp:txXfrm>
        <a:off x="23159" y="23159"/>
        <a:ext cx="7223196" cy="744384"/>
      </dsp:txXfrm>
    </dsp:sp>
    <dsp:sp modelId="{A9C7BB9B-A201-E74A-B4EF-41941020BA4B}">
      <dsp:nvSpPr>
        <dsp:cNvPr id="0" name=""/>
        <dsp:cNvSpPr/>
      </dsp:nvSpPr>
      <dsp:spPr>
        <a:xfrm>
          <a:off x="681996" y="934466"/>
          <a:ext cx="8143240" cy="790702"/>
        </a:xfrm>
        <a:prstGeom prst="roundRect">
          <a:avLst>
            <a:gd name="adj" fmla="val 10000"/>
          </a:avLst>
        </a:prstGeom>
        <a:solidFill>
          <a:schemeClr val="accent2">
            <a:hueOff val="2079554"/>
            <a:satOff val="11835"/>
            <a:lumOff val="366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Exoneración de créditos y vivienda. Recálculo de cuotas</a:t>
          </a:r>
          <a:endParaRPr lang="en-US" sz="2100" kern="1200"/>
        </a:p>
      </dsp:txBody>
      <dsp:txXfrm>
        <a:off x="705155" y="957625"/>
        <a:ext cx="6900969" cy="744384"/>
      </dsp:txXfrm>
    </dsp:sp>
    <dsp:sp modelId="{06E846C4-FBDB-774A-9A17-1646239F8C8D}">
      <dsp:nvSpPr>
        <dsp:cNvPr id="0" name=""/>
        <dsp:cNvSpPr/>
      </dsp:nvSpPr>
      <dsp:spPr>
        <a:xfrm>
          <a:off x="1353813" y="1868931"/>
          <a:ext cx="8143240" cy="790702"/>
        </a:xfrm>
        <a:prstGeom prst="roundRect">
          <a:avLst>
            <a:gd name="adj" fmla="val 10000"/>
          </a:avLst>
        </a:prstGeom>
        <a:solidFill>
          <a:schemeClr val="accent2">
            <a:hueOff val="4159107"/>
            <a:satOff val="23669"/>
            <a:lumOff val="732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Concurso de un solo cónyuge o pareja de hecho, y afectación del otro.</a:t>
          </a:r>
          <a:endParaRPr lang="en-US" sz="2100" kern="1200"/>
        </a:p>
      </dsp:txBody>
      <dsp:txXfrm>
        <a:off x="1376972" y="1892090"/>
        <a:ext cx="6911148" cy="744384"/>
      </dsp:txXfrm>
    </dsp:sp>
    <dsp:sp modelId="{E6CFF1A1-19CC-634A-99C5-FCDF5A592429}">
      <dsp:nvSpPr>
        <dsp:cNvPr id="0" name=""/>
        <dsp:cNvSpPr/>
      </dsp:nvSpPr>
      <dsp:spPr>
        <a:xfrm>
          <a:off x="2035809" y="2803397"/>
          <a:ext cx="8143240" cy="790702"/>
        </a:xfrm>
        <a:prstGeom prst="roundRect">
          <a:avLst>
            <a:gd name="adj" fmla="val 10000"/>
          </a:avLst>
        </a:prstGeom>
        <a:solidFill>
          <a:schemeClr val="accent2">
            <a:hueOff val="6238660"/>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dirty="0"/>
            <a:t>La embargabilidad de la vivienda común y su tratamiento en el concurso de acreedores.</a:t>
          </a:r>
          <a:endParaRPr lang="en-US" sz="2100" kern="1200" dirty="0"/>
        </a:p>
      </dsp:txBody>
      <dsp:txXfrm>
        <a:off x="2058968" y="2826556"/>
        <a:ext cx="6900969" cy="744384"/>
      </dsp:txXfrm>
    </dsp:sp>
    <dsp:sp modelId="{63312833-52DE-F748-B27D-E1F111DF6E5D}">
      <dsp:nvSpPr>
        <dsp:cNvPr id="0" name=""/>
        <dsp:cNvSpPr/>
      </dsp:nvSpPr>
      <dsp:spPr>
        <a:xfrm>
          <a:off x="7629283" y="605605"/>
          <a:ext cx="513956" cy="51395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744923" y="605605"/>
        <a:ext cx="282676" cy="386752"/>
      </dsp:txXfrm>
    </dsp:sp>
    <dsp:sp modelId="{3E3C2227-3747-B444-928B-4655D83F83E2}">
      <dsp:nvSpPr>
        <dsp:cNvPr id="0" name=""/>
        <dsp:cNvSpPr/>
      </dsp:nvSpPr>
      <dsp:spPr>
        <a:xfrm>
          <a:off x="8311280" y="1540071"/>
          <a:ext cx="513956" cy="513956"/>
        </a:xfrm>
        <a:prstGeom prst="downArrow">
          <a:avLst>
            <a:gd name="adj1" fmla="val 55000"/>
            <a:gd name="adj2" fmla="val 45000"/>
          </a:avLst>
        </a:prstGeom>
        <a:solidFill>
          <a:schemeClr val="accent2">
            <a:tint val="40000"/>
            <a:alpha val="90000"/>
            <a:hueOff val="3105493"/>
            <a:satOff val="13536"/>
            <a:lumOff val="1472"/>
            <a:alphaOff val="0"/>
          </a:schemeClr>
        </a:solidFill>
        <a:ln w="12700" cap="flat" cmpd="sng" algn="in">
          <a:solidFill>
            <a:schemeClr val="accent2">
              <a:tint val="40000"/>
              <a:alpha val="90000"/>
              <a:hueOff val="3105493"/>
              <a:satOff val="13536"/>
              <a:lumOff val="14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426920" y="1540071"/>
        <a:ext cx="282676" cy="386752"/>
      </dsp:txXfrm>
    </dsp:sp>
    <dsp:sp modelId="{983E5348-747B-5D49-965B-2B854A46022C}">
      <dsp:nvSpPr>
        <dsp:cNvPr id="0" name=""/>
        <dsp:cNvSpPr/>
      </dsp:nvSpPr>
      <dsp:spPr>
        <a:xfrm>
          <a:off x="8983097" y="2474537"/>
          <a:ext cx="513956" cy="513956"/>
        </a:xfrm>
        <a:prstGeom prst="downArrow">
          <a:avLst>
            <a:gd name="adj1" fmla="val 55000"/>
            <a:gd name="adj2" fmla="val 45000"/>
          </a:avLst>
        </a:prstGeom>
        <a:solidFill>
          <a:schemeClr val="accent2">
            <a:tint val="40000"/>
            <a:alpha val="90000"/>
            <a:hueOff val="6210986"/>
            <a:satOff val="27072"/>
            <a:lumOff val="2943"/>
            <a:alphaOff val="0"/>
          </a:schemeClr>
        </a:solidFill>
        <a:ln w="12700" cap="flat" cmpd="sng" algn="in">
          <a:solidFill>
            <a:schemeClr val="accent2">
              <a:tint val="40000"/>
              <a:alpha val="90000"/>
              <a:hueOff val="6210986"/>
              <a:satOff val="27072"/>
              <a:lumOff val="29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98737" y="2474537"/>
        <a:ext cx="282676" cy="38675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0724EDE-8C12-69B8-A457-8F2761726F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CBB84D68-1530-36E2-3DFF-A17972F36E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784871-94F7-954F-AD8B-72E839886DC5}" type="datetimeFigureOut">
              <a:rPr lang="es-ES" smtClean="0"/>
              <a:t>5/11/23</a:t>
            </a:fld>
            <a:endParaRPr lang="es-ES"/>
          </a:p>
        </p:txBody>
      </p:sp>
      <p:sp>
        <p:nvSpPr>
          <p:cNvPr id="4" name="Marcador de pie de página 3">
            <a:extLst>
              <a:ext uri="{FF2B5EF4-FFF2-40B4-BE49-F238E27FC236}">
                <a16:creationId xmlns:a16="http://schemas.microsoft.com/office/drawing/2014/main" id="{9312E043-1584-654F-61CA-594E216A0F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987A227A-E5EB-DD29-C8B0-EF2D976B4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9AE5E9-89FF-4E4C-8067-2DDA2DBA2358}" type="slidenum">
              <a:rPr lang="es-ES" smtClean="0"/>
              <a:t>‹Nº›</a:t>
            </a:fld>
            <a:endParaRPr lang="es-ES"/>
          </a:p>
        </p:txBody>
      </p:sp>
    </p:spTree>
    <p:extLst>
      <p:ext uri="{BB962C8B-B14F-4D97-AF65-F5344CB8AC3E}">
        <p14:creationId xmlns:p14="http://schemas.microsoft.com/office/powerpoint/2010/main" val="79081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7CFCA-88DE-0542-AA7E-8B87DC53204A}" type="datetimeFigureOut">
              <a:rPr lang="es-ES" smtClean="0"/>
              <a:t>5/11/23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D6BC2-3BA5-0E44-94B6-8E25FA003DB8}" type="slidenum">
              <a:rPr lang="es-ES" smtClean="0"/>
              <a:t>‹Nº›</a:t>
            </a:fld>
            <a:endParaRPr lang="es-ES"/>
          </a:p>
        </p:txBody>
      </p:sp>
    </p:spTree>
    <p:extLst>
      <p:ext uri="{BB962C8B-B14F-4D97-AF65-F5344CB8AC3E}">
        <p14:creationId xmlns:p14="http://schemas.microsoft.com/office/powerpoint/2010/main" val="26391903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D43EDB0-A6E4-5046-BEE0-C794B898B796}" type="datetime2">
              <a:rPr lang="es-ES" smtClean="0"/>
              <a:t>domingo, 5 de noviembre de 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US"/>
              <a:t>Sample Footer</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BA1B0FB-D917-4C8C-928F-313BD683BF39}" type="slidenum">
              <a:rPr lang="en-US" smtClean="0"/>
              <a:pPr/>
              <a:t>‹Nº›</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452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427096-165B-5243-9E7B-C5EB8C2854B6}" type="datetime2">
              <a:rPr lang="es-ES" smtClean="0"/>
              <a:t>domingo, 5 de noviembre de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85047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FB08F6-CDD2-D547-A848-3E914305CBE5}" type="datetime2">
              <a:rPr lang="es-ES" smtClean="0"/>
              <a:t>domingo, 5 de noviembre de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43420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624EA8-30C7-F94B-91CA-AAFB22C35F00}" type="datetime2">
              <a:rPr lang="es-ES" smtClean="0"/>
              <a:t>domingo, 5 de noviembre de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00293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8082590-7AB4-F44B-A0FE-29ABC18BC08D}" type="datetime2">
              <a:rPr lang="es-ES" smtClean="0"/>
              <a:t>domingo, 5 de noviembre de 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a:t>Sample Footer</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BA1B0FB-D917-4C8C-928F-313BD683BF39}" type="slidenum">
              <a:rPr lang="en-US" smtClean="0"/>
              <a:pPr/>
              <a:t>‹Nº›</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67864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C5BE76-4009-A746-B225-803A5E10DF38}" type="datetime2">
              <a:rPr lang="es-ES" smtClean="0"/>
              <a:t>domingo, 5 de noviembre de 2023</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13777346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5F446FF-41E4-4547-8A2D-1B4C93A75487}" type="datetime2">
              <a:rPr lang="es-ES" smtClean="0"/>
              <a:t>domingo, 5 de noviembre de 2023</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42046624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E0B20B-334B-7041-87FF-3929C1D1D8D5}" type="datetime2">
              <a:rPr lang="es-ES" smtClean="0"/>
              <a:t>domingo, 5 de noviembre de 2023</a:t>
            </a:fld>
            <a:endParaRPr lang="en-US" dirty="0"/>
          </a:p>
        </p:txBody>
      </p:sp>
      <p:sp>
        <p:nvSpPr>
          <p:cNvPr id="4" name="Footer Placeholder 3"/>
          <p:cNvSpPr>
            <a:spLocks noGrp="1"/>
          </p:cNvSpPr>
          <p:nvPr>
            <p:ph type="ftr" sz="quarter" idx="11"/>
          </p:nvPr>
        </p:nvSpPr>
        <p:spPr/>
        <p:txBody>
          <a:bodyPr/>
          <a:lstStyle/>
          <a:p>
            <a:r>
              <a:rPr lang="en-US"/>
              <a:t>Sample Footer</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189943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BE4C2-3173-CA4E-AC8D-06D4C91FC6A2}" type="datetime2">
              <a:rPr lang="es-ES" smtClean="0"/>
              <a:t>domingo, 5 de noviembre de 2023</a:t>
            </a:fld>
            <a:endParaRPr lang="en-US" dirty="0"/>
          </a:p>
        </p:txBody>
      </p:sp>
      <p:sp>
        <p:nvSpPr>
          <p:cNvPr id="3" name="Footer Placeholder 2"/>
          <p:cNvSpPr>
            <a:spLocks noGrp="1"/>
          </p:cNvSpPr>
          <p:nvPr>
            <p:ph type="ftr" sz="quarter" idx="11"/>
          </p:nvPr>
        </p:nvSpPr>
        <p:spPr/>
        <p:txBody>
          <a:bodyPr/>
          <a:lstStyle/>
          <a:p>
            <a:r>
              <a:rPr lang="en-US"/>
              <a:t>Sample Footer</a:t>
            </a:r>
            <a:endParaRPr lang="en-US" dirty="0"/>
          </a:p>
        </p:txBody>
      </p:sp>
      <p:sp>
        <p:nvSpPr>
          <p:cNvPr id="4" name="Slide Number Placeholder 3"/>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55696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F1A825D5-796A-5C44-8F43-9D8BA114896C}" type="datetime2">
              <a:rPr lang="es-ES" smtClean="0"/>
              <a:t>domingo, 5 de noviembre de 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r>
              <a:rPr lang="en-US"/>
              <a:t>Sample Footer</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BA1B0FB-D917-4C8C-928F-313BD683BF39}" type="slidenum">
              <a:rPr lang="en-US" smtClean="0"/>
              <a:pPr/>
              <a:t>‹Nº›</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151092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4F3846A2-14F1-4D43-AA35-AC4B80F5724E}" type="datetime2">
              <a:rPr lang="es-ES" smtClean="0"/>
              <a:t>domingo, 5 de noviembre de 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r>
              <a:rPr lang="en-US"/>
              <a:t>Sample Footer</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04719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1CAE065-A3BB-DC4A-8B0C-4F03F82B6C1C}" type="datetime2">
              <a:rPr lang="es-ES" smtClean="0"/>
              <a:t>domingo, 5 de noviembre de 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BA1B0FB-D917-4C8C-928F-313BD683BF39}" type="slidenum">
              <a:rPr lang="en-US" smtClean="0"/>
              <a:pPr/>
              <a:t>‹Nº›</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68520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352F61-0C8B-4FCD-B42D-472327608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a 5">
            <a:extLst>
              <a:ext uri="{FF2B5EF4-FFF2-40B4-BE49-F238E27FC236}">
                <a16:creationId xmlns:a16="http://schemas.microsoft.com/office/drawing/2014/main" id="{B61F2834-90A8-1CF5-524E-C6FB94C8E4A4}"/>
              </a:ext>
            </a:extLst>
          </p:cNvPr>
          <p:cNvGraphicFramePr/>
          <p:nvPr>
            <p:extLst>
              <p:ext uri="{D42A27DB-BD31-4B8C-83A1-F6EECF244321}">
                <p14:modId xmlns:p14="http://schemas.microsoft.com/office/powerpoint/2010/main" val="380052880"/>
              </p:ext>
            </p:extLst>
          </p:nvPr>
        </p:nvGraphicFramePr>
        <p:xfrm>
          <a:off x="643158" y="642551"/>
          <a:ext cx="5877385" cy="577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Freeform 22">
            <a:extLst>
              <a:ext uri="{FF2B5EF4-FFF2-40B4-BE49-F238E27FC236}">
                <a16:creationId xmlns:a16="http://schemas.microsoft.com/office/drawing/2014/main" id="{F28B6E25-9A48-4CF7-BF86-3D7DD1C78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4" name="Picture 3" descr="Gotas de agua coloridas">
            <a:extLst>
              <a:ext uri="{FF2B5EF4-FFF2-40B4-BE49-F238E27FC236}">
                <a16:creationId xmlns:a16="http://schemas.microsoft.com/office/drawing/2014/main" id="{89BC1596-6D0D-4114-1EE9-6BB04678B1A9}"/>
              </a:ext>
            </a:extLst>
          </p:cNvPr>
          <p:cNvPicPr>
            <a:picLocks noChangeAspect="1"/>
          </p:cNvPicPr>
          <p:nvPr/>
        </p:nvPicPr>
        <p:blipFill rotWithShape="1">
          <a:blip r:embed="rId7"/>
          <a:srcRect r="-3" b="1018"/>
          <a:stretch/>
        </p:blipFill>
        <p:spPr>
          <a:xfrm>
            <a:off x="7046365" y="2"/>
            <a:ext cx="5149751" cy="3402351"/>
          </a:xfrm>
          <a:custGeom>
            <a:avLst/>
            <a:gdLst/>
            <a:ahLst/>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p:spPr>
      </p:pic>
      <p:pic>
        <p:nvPicPr>
          <p:cNvPr id="5" name="Imagen 4" descr="Interfaz de usuario gráfica, Texto, Aplicación, Correo electrónico&#10;&#10;Descripción generada automáticamente">
            <a:extLst>
              <a:ext uri="{FF2B5EF4-FFF2-40B4-BE49-F238E27FC236}">
                <a16:creationId xmlns:a16="http://schemas.microsoft.com/office/drawing/2014/main" id="{A3DBF015-9209-5E16-C9FB-13E860528307}"/>
              </a:ext>
            </a:extLst>
          </p:cNvPr>
          <p:cNvPicPr>
            <a:picLocks noChangeAspect="1"/>
          </p:cNvPicPr>
          <p:nvPr/>
        </p:nvPicPr>
        <p:blipFill rotWithShape="1">
          <a:blip r:embed="rId8"/>
          <a:srcRect l="25744" r="20390" b="-1"/>
          <a:stretch/>
        </p:blipFill>
        <p:spPr>
          <a:xfrm>
            <a:off x="7046364" y="3511830"/>
            <a:ext cx="5149751" cy="3346171"/>
          </a:xfrm>
          <a:custGeom>
            <a:avLst/>
            <a:gdLst/>
            <a:ahLst/>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p:spPr>
      </p:pic>
      <p:sp>
        <p:nvSpPr>
          <p:cNvPr id="7" name="Marcador de número de diapositiva 6">
            <a:extLst>
              <a:ext uri="{FF2B5EF4-FFF2-40B4-BE49-F238E27FC236}">
                <a16:creationId xmlns:a16="http://schemas.microsoft.com/office/drawing/2014/main" id="{EC54A398-EB57-93C8-1AD9-A50FCB3C450C}"/>
              </a:ext>
            </a:extLst>
          </p:cNvPr>
          <p:cNvSpPr>
            <a:spLocks noGrp="1"/>
          </p:cNvSpPr>
          <p:nvPr>
            <p:ph type="sldNum" sz="quarter" idx="12"/>
          </p:nvPr>
        </p:nvSpPr>
        <p:spPr/>
        <p:txBody>
          <a:bodyPr/>
          <a:lstStyle/>
          <a:p>
            <a:fld id="{DBA1B0FB-D917-4C8C-928F-313BD683BF39}" type="slidenum">
              <a:rPr lang="en-US" smtClean="0"/>
              <a:pPr/>
              <a:t>1</a:t>
            </a:fld>
            <a:endParaRPr lang="en-US"/>
          </a:p>
        </p:txBody>
      </p:sp>
    </p:spTree>
    <p:extLst>
      <p:ext uri="{BB962C8B-B14F-4D97-AF65-F5344CB8AC3E}">
        <p14:creationId xmlns:p14="http://schemas.microsoft.com/office/powerpoint/2010/main" val="153661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D66CF-CE7F-B8A7-F099-06F9D250236A}"/>
              </a:ext>
            </a:extLst>
          </p:cNvPr>
          <p:cNvSpPr>
            <a:spLocks noGrp="1"/>
          </p:cNvSpPr>
          <p:nvPr>
            <p:ph type="title"/>
          </p:nvPr>
        </p:nvSpPr>
        <p:spPr/>
        <p:txBody>
          <a:bodyPr/>
          <a:lstStyle/>
          <a:p>
            <a:pPr algn="ctr"/>
            <a:r>
              <a:rPr lang="es-ES" dirty="0"/>
              <a:t>Concurso de un solo miembro</a:t>
            </a:r>
          </a:p>
        </p:txBody>
      </p:sp>
      <p:sp>
        <p:nvSpPr>
          <p:cNvPr id="3" name="Marcador de contenido 2">
            <a:extLst>
              <a:ext uri="{FF2B5EF4-FFF2-40B4-BE49-F238E27FC236}">
                <a16:creationId xmlns:a16="http://schemas.microsoft.com/office/drawing/2014/main" id="{370B1090-CFC2-DA04-6E38-7A5AE5CB8ADC}"/>
              </a:ext>
            </a:extLst>
          </p:cNvPr>
          <p:cNvSpPr>
            <a:spLocks noGrp="1"/>
          </p:cNvSpPr>
          <p:nvPr>
            <p:ph idx="1"/>
          </p:nvPr>
        </p:nvSpPr>
        <p:spPr/>
        <p:txBody>
          <a:bodyPr/>
          <a:lstStyle/>
          <a:p>
            <a:r>
              <a:rPr lang="es-ES" b="1" dirty="0">
                <a:effectLst/>
              </a:rPr>
              <a:t>Artículo 491. Efectos de la exoneración respecto de los bienes conyugales comunes.</a:t>
            </a:r>
          </a:p>
          <a:p>
            <a:pPr algn="just"/>
            <a:r>
              <a:rPr lang="es-ES" dirty="0">
                <a:effectLst/>
              </a:rPr>
              <a:t>Si el concursado tuviere un régimen económico matrimonial de gananciales u otro de comunidad y no se hubiere procedido a la liquidación de ese régimen, la exoneración del pasivo insatisfecho que afecte a deudas gananciales contraídas por el cónyuge del concursado o por ambos cónyuges no se extenderá a aquel, en tanto no haya obtenido él mismo el beneficio de la exoneración del pasivo insatisfecho.</a:t>
            </a:r>
          </a:p>
          <a:p>
            <a:pPr marL="0" indent="0">
              <a:buNone/>
            </a:pPr>
            <a:br>
              <a:rPr lang="es-ES" dirty="0"/>
            </a:br>
            <a:endParaRPr lang="es-ES" dirty="0"/>
          </a:p>
        </p:txBody>
      </p:sp>
      <p:sp>
        <p:nvSpPr>
          <p:cNvPr id="4" name="Marcador de número de diapositiva 3">
            <a:extLst>
              <a:ext uri="{FF2B5EF4-FFF2-40B4-BE49-F238E27FC236}">
                <a16:creationId xmlns:a16="http://schemas.microsoft.com/office/drawing/2014/main" id="{5F17A3B7-EFDD-6A13-0602-12E8C3A5F58C}"/>
              </a:ext>
            </a:extLst>
          </p:cNvPr>
          <p:cNvSpPr>
            <a:spLocks noGrp="1"/>
          </p:cNvSpPr>
          <p:nvPr>
            <p:ph type="sldNum" sz="quarter" idx="12"/>
          </p:nvPr>
        </p:nvSpPr>
        <p:spPr/>
        <p:txBody>
          <a:bodyPr/>
          <a:lstStyle/>
          <a:p>
            <a:fld id="{DBA1B0FB-D917-4C8C-928F-313BD683BF39}" type="slidenum">
              <a:rPr lang="en-US" smtClean="0"/>
              <a:pPr/>
              <a:t>10</a:t>
            </a:fld>
            <a:endParaRPr lang="en-US"/>
          </a:p>
        </p:txBody>
      </p:sp>
    </p:spTree>
    <p:extLst>
      <p:ext uri="{BB962C8B-B14F-4D97-AF65-F5344CB8AC3E}">
        <p14:creationId xmlns:p14="http://schemas.microsoft.com/office/powerpoint/2010/main" val="2901825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4967E-409F-AFAF-6E75-9DD049F5AAF7}"/>
              </a:ext>
            </a:extLst>
          </p:cNvPr>
          <p:cNvSpPr>
            <a:spLocks noGrp="1"/>
          </p:cNvSpPr>
          <p:nvPr>
            <p:ph type="title"/>
          </p:nvPr>
        </p:nvSpPr>
        <p:spPr/>
        <p:txBody>
          <a:bodyPr>
            <a:normAutofit fontScale="90000"/>
          </a:bodyPr>
          <a:lstStyle/>
          <a:p>
            <a:pPr algn="ctr"/>
            <a:r>
              <a:rPr lang="es-ES" dirty="0"/>
              <a:t>Embargabilidad de la vivienda común y concurso de acreedores</a:t>
            </a:r>
          </a:p>
        </p:txBody>
      </p:sp>
      <p:sp>
        <p:nvSpPr>
          <p:cNvPr id="3" name="Marcador de contenido 2">
            <a:extLst>
              <a:ext uri="{FF2B5EF4-FFF2-40B4-BE49-F238E27FC236}">
                <a16:creationId xmlns:a16="http://schemas.microsoft.com/office/drawing/2014/main" id="{468E398A-E2FB-4EAD-69B7-DD98C7CCA905}"/>
              </a:ext>
            </a:extLst>
          </p:cNvPr>
          <p:cNvSpPr>
            <a:spLocks noGrp="1"/>
          </p:cNvSpPr>
          <p:nvPr>
            <p:ph idx="1"/>
          </p:nvPr>
        </p:nvSpPr>
        <p:spPr/>
        <p:txBody>
          <a:bodyPr>
            <a:normAutofit fontScale="85000" lnSpcReduction="10000"/>
          </a:bodyPr>
          <a:lstStyle/>
          <a:p>
            <a:pPr marL="0" indent="0" algn="l">
              <a:buNone/>
            </a:pPr>
            <a:r>
              <a:rPr lang="es-ES" b="1" i="0" u="none" strike="noStrike" dirty="0">
                <a:solidFill>
                  <a:srgbClr val="000000"/>
                </a:solidFill>
                <a:effectLst/>
                <a:latin typeface="verdana" panose="020B0604030504040204" pitchFamily="34" charset="0"/>
              </a:rPr>
              <a:t>Artículo 125. Derecho a solicitar la disolución de la sociedad conyugal.</a:t>
            </a:r>
          </a:p>
          <a:p>
            <a:pPr marL="0" indent="0" algn="just">
              <a:buNone/>
            </a:pPr>
            <a:r>
              <a:rPr lang="es-ES" b="0" i="0" u="none" strike="noStrike" dirty="0">
                <a:solidFill>
                  <a:srgbClr val="000000"/>
                </a:solidFill>
                <a:effectLst/>
                <a:latin typeface="verdana" panose="020B0604030504040204" pitchFamily="34" charset="0"/>
              </a:rPr>
              <a:t>1. El cónyuge del concursado tendrá derecho a solicitar del juez del concurso la disolución de la sociedad o comunidad conyugal cuando se hubieran incluido en el inventario de la masa activa bienes gananciales o comunes que deban responder de las obligaciones del concursado.</a:t>
            </a:r>
          </a:p>
          <a:p>
            <a:pPr marL="0" indent="0" algn="just">
              <a:buNone/>
            </a:pPr>
            <a:r>
              <a:rPr lang="es-ES" b="0" i="0" u="none" strike="noStrike" dirty="0">
                <a:solidFill>
                  <a:srgbClr val="000000"/>
                </a:solidFill>
                <a:effectLst/>
                <a:latin typeface="verdana" panose="020B0604030504040204" pitchFamily="34" charset="0"/>
              </a:rPr>
              <a:t>2. Presentada la solicitud de disolución, el juez acordará la liquidación de la sociedad o comunidad conyugal, el pago a los acreedores y la división del remanente entre los cónyuges. Estas operaciones se llevarán a cabo de forma coordinada, sea con el convenio, sea con la liquidación de la masa activa.</a:t>
            </a:r>
          </a:p>
          <a:p>
            <a:pPr marL="0" indent="0" algn="just">
              <a:buNone/>
            </a:pPr>
            <a:r>
              <a:rPr lang="es-ES" b="0" i="0" u="none" strike="noStrike" dirty="0">
                <a:solidFill>
                  <a:srgbClr val="000000"/>
                </a:solidFill>
                <a:effectLst/>
                <a:latin typeface="verdana" panose="020B0604030504040204" pitchFamily="34" charset="0"/>
              </a:rPr>
              <a:t>3. El cónyuge del concursado tendrá derecho a que la vivienda habitual del matrimonio que tuviere carácter ganancial o común se le incluya con preferencia en su haber hasta donde este alcance. Si excediera solo procederá la adjudicación si abonara al contado el exceso.</a:t>
            </a:r>
          </a:p>
          <a:p>
            <a:pPr marL="0" indent="0">
              <a:buNone/>
            </a:pPr>
            <a:endParaRPr lang="es-ES" dirty="0"/>
          </a:p>
        </p:txBody>
      </p:sp>
      <p:sp>
        <p:nvSpPr>
          <p:cNvPr id="4" name="Marcador de número de diapositiva 3">
            <a:extLst>
              <a:ext uri="{FF2B5EF4-FFF2-40B4-BE49-F238E27FC236}">
                <a16:creationId xmlns:a16="http://schemas.microsoft.com/office/drawing/2014/main" id="{07FDF552-4C3A-6618-9E3B-1D7E39B1F390}"/>
              </a:ext>
            </a:extLst>
          </p:cNvPr>
          <p:cNvSpPr>
            <a:spLocks noGrp="1"/>
          </p:cNvSpPr>
          <p:nvPr>
            <p:ph type="sldNum" sz="quarter" idx="12"/>
          </p:nvPr>
        </p:nvSpPr>
        <p:spPr/>
        <p:txBody>
          <a:bodyPr/>
          <a:lstStyle/>
          <a:p>
            <a:fld id="{DBA1B0FB-D917-4C8C-928F-313BD683BF39}" type="slidenum">
              <a:rPr lang="en-US" smtClean="0"/>
              <a:pPr/>
              <a:t>11</a:t>
            </a:fld>
            <a:endParaRPr lang="en-US"/>
          </a:p>
        </p:txBody>
      </p:sp>
    </p:spTree>
    <p:extLst>
      <p:ext uri="{BB962C8B-B14F-4D97-AF65-F5344CB8AC3E}">
        <p14:creationId xmlns:p14="http://schemas.microsoft.com/office/powerpoint/2010/main" val="425702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005F77-522F-DECC-3BF5-5C80E5C3F783}"/>
              </a:ext>
            </a:extLst>
          </p:cNvPr>
          <p:cNvSpPr>
            <a:spLocks noGrp="1"/>
          </p:cNvSpPr>
          <p:nvPr>
            <p:ph idx="1"/>
          </p:nvPr>
        </p:nvSpPr>
        <p:spPr/>
        <p:txBody>
          <a:bodyPr/>
          <a:lstStyle/>
          <a:p>
            <a:pPr algn="l"/>
            <a:r>
              <a:rPr lang="es-ES" b="1" i="0" u="none" strike="noStrike" dirty="0">
                <a:solidFill>
                  <a:srgbClr val="000000"/>
                </a:solidFill>
                <a:effectLst/>
                <a:latin typeface="verdana" panose="020B0604030504040204" pitchFamily="34" charset="0"/>
              </a:rPr>
              <a:t>Artículo 193. Bienes conyugales.</a:t>
            </a:r>
          </a:p>
          <a:p>
            <a:pPr algn="just"/>
            <a:r>
              <a:rPr lang="es-ES" b="0" i="0" u="none" strike="noStrike" dirty="0">
                <a:solidFill>
                  <a:srgbClr val="000000"/>
                </a:solidFill>
                <a:effectLst/>
                <a:latin typeface="verdana" panose="020B0604030504040204" pitchFamily="34" charset="0"/>
              </a:rPr>
              <a:t>1. En caso de concurso de persona casada, la masa activa comprenderá los bienes y derechos propios o privativos del concursado.</a:t>
            </a:r>
          </a:p>
          <a:p>
            <a:pPr algn="just"/>
            <a:r>
              <a:rPr lang="es-ES" b="0" i="0" u="none" strike="noStrike" dirty="0">
                <a:solidFill>
                  <a:srgbClr val="000000"/>
                </a:solidFill>
                <a:effectLst/>
                <a:latin typeface="verdana" panose="020B0604030504040204" pitchFamily="34" charset="0"/>
              </a:rPr>
              <a:t>2. Si el régimen económico del matrimonio fuese el de sociedad de gananciales o cualquier otro de comunidad de bienes, se incluirán en la masa, además, los bienes gananciales o comunes cuando deban responder de obligaciones del concursado.</a:t>
            </a:r>
          </a:p>
          <a:p>
            <a:pPr marL="0" indent="0">
              <a:buNone/>
            </a:pPr>
            <a:br>
              <a:rPr lang="es-ES" dirty="0"/>
            </a:br>
            <a:endParaRPr lang="es-ES" dirty="0"/>
          </a:p>
        </p:txBody>
      </p:sp>
      <p:sp>
        <p:nvSpPr>
          <p:cNvPr id="4" name="Marcador de número de diapositiva 3">
            <a:extLst>
              <a:ext uri="{FF2B5EF4-FFF2-40B4-BE49-F238E27FC236}">
                <a16:creationId xmlns:a16="http://schemas.microsoft.com/office/drawing/2014/main" id="{9E7A34EE-DF6E-DF9B-9972-356D1B33342D}"/>
              </a:ext>
            </a:extLst>
          </p:cNvPr>
          <p:cNvSpPr>
            <a:spLocks noGrp="1"/>
          </p:cNvSpPr>
          <p:nvPr>
            <p:ph type="sldNum" sz="quarter" idx="12"/>
          </p:nvPr>
        </p:nvSpPr>
        <p:spPr/>
        <p:txBody>
          <a:bodyPr/>
          <a:lstStyle/>
          <a:p>
            <a:fld id="{DBA1B0FB-D917-4C8C-928F-313BD683BF39}" type="slidenum">
              <a:rPr lang="en-US" smtClean="0"/>
              <a:pPr/>
              <a:t>12</a:t>
            </a:fld>
            <a:endParaRPr lang="en-US"/>
          </a:p>
        </p:txBody>
      </p:sp>
    </p:spTree>
    <p:extLst>
      <p:ext uri="{BB962C8B-B14F-4D97-AF65-F5344CB8AC3E}">
        <p14:creationId xmlns:p14="http://schemas.microsoft.com/office/powerpoint/2010/main" val="201537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2BF235-E876-AD19-E230-3955121ACFF4}"/>
              </a:ext>
            </a:extLst>
          </p:cNvPr>
          <p:cNvSpPr>
            <a:spLocks noGrp="1"/>
          </p:cNvSpPr>
          <p:nvPr>
            <p:ph idx="1"/>
          </p:nvPr>
        </p:nvSpPr>
        <p:spPr/>
        <p:txBody>
          <a:bodyPr>
            <a:normAutofit fontScale="92500" lnSpcReduction="10000"/>
          </a:bodyPr>
          <a:lstStyle/>
          <a:p>
            <a:pPr algn="l"/>
            <a:r>
              <a:rPr lang="es-ES" b="1" i="0" u="none" strike="noStrike" dirty="0">
                <a:solidFill>
                  <a:srgbClr val="000000"/>
                </a:solidFill>
                <a:effectLst/>
                <a:latin typeface="verdana" panose="020B0604030504040204" pitchFamily="34" charset="0"/>
              </a:rPr>
              <a:t>Artículo 194. Derechos de adquisición del cónyuge del concursado.</a:t>
            </a:r>
          </a:p>
          <a:p>
            <a:pPr algn="just"/>
            <a:r>
              <a:rPr lang="es-ES" b="0" i="0" u="none" strike="noStrike" dirty="0">
                <a:solidFill>
                  <a:srgbClr val="000000"/>
                </a:solidFill>
                <a:effectLst/>
                <a:latin typeface="verdana" panose="020B0604030504040204" pitchFamily="34" charset="0"/>
              </a:rPr>
              <a:t>1. El cónyuge del concursado tendrá derecho a adquirir la totalidad de cada uno de los bienes gananciales o comunes incluidos en la masa activa satisfaciendo a la masa la mitad de su valor.</a:t>
            </a:r>
          </a:p>
          <a:p>
            <a:pPr algn="just"/>
            <a:r>
              <a:rPr lang="es-ES" b="0" i="0" u="none" strike="noStrike" dirty="0">
                <a:solidFill>
                  <a:srgbClr val="000000"/>
                </a:solidFill>
                <a:effectLst/>
                <a:latin typeface="verdana" panose="020B0604030504040204" pitchFamily="34" charset="0"/>
              </a:rPr>
              <a:t>2. El precio de adquisición será el que de común acuerdo determinen el cónyuge del concursado y la administración concursal. En defecto de acuerdo, se estará al que, oídas las partes, determine el juez del concurso como valor de mercado. Cuando lo estime oportuno, el juez podrá solicitar informe de experto.</a:t>
            </a:r>
          </a:p>
          <a:p>
            <a:pPr algn="just"/>
            <a:r>
              <a:rPr lang="es-ES" b="0" i="0" u="none" strike="noStrike" dirty="0">
                <a:solidFill>
                  <a:srgbClr val="000000"/>
                </a:solidFill>
                <a:effectLst/>
                <a:latin typeface="verdana" panose="020B0604030504040204" pitchFamily="34" charset="0"/>
              </a:rPr>
              <a:t>3. Por excepción a lo establecido en el apartado anterior, se considerará que el valor de la vivienda habitual del matrimonio será el mayor entre el valor de tasación que tuviera establecido o el de mercado.</a:t>
            </a:r>
          </a:p>
          <a:p>
            <a:endParaRPr lang="es-ES" dirty="0"/>
          </a:p>
        </p:txBody>
      </p:sp>
      <p:sp>
        <p:nvSpPr>
          <p:cNvPr id="4" name="Marcador de número de diapositiva 3">
            <a:extLst>
              <a:ext uri="{FF2B5EF4-FFF2-40B4-BE49-F238E27FC236}">
                <a16:creationId xmlns:a16="http://schemas.microsoft.com/office/drawing/2014/main" id="{3691BD6E-FBF5-4D5A-1374-6085587C8C59}"/>
              </a:ext>
            </a:extLst>
          </p:cNvPr>
          <p:cNvSpPr>
            <a:spLocks noGrp="1"/>
          </p:cNvSpPr>
          <p:nvPr>
            <p:ph type="sldNum" sz="quarter" idx="12"/>
          </p:nvPr>
        </p:nvSpPr>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379559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4D4F-196B-C5EA-2C4F-790E3C086F8B}"/>
              </a:ext>
            </a:extLst>
          </p:cNvPr>
          <p:cNvSpPr>
            <a:spLocks noGrp="1"/>
          </p:cNvSpPr>
          <p:nvPr>
            <p:ph type="title"/>
          </p:nvPr>
        </p:nvSpPr>
        <p:spPr/>
        <p:txBody>
          <a:bodyPr/>
          <a:lstStyle/>
          <a:p>
            <a:pPr algn="ctr"/>
            <a:r>
              <a:rPr lang="es-ES_tradnl" sz="1800" b="1" kern="0" dirty="0">
                <a:solidFill>
                  <a:srgbClr val="000000"/>
                </a:solidFill>
                <a:effectLst/>
                <a:latin typeface="Interstate-LightItalic"/>
                <a:ea typeface="Times New Roman" panose="02020603050405020304" pitchFamily="18" charset="0"/>
                <a:cs typeface="Times New Roman" panose="02020603050405020304" pitchFamily="18" charset="0"/>
              </a:rPr>
              <a:t>Sentencia </a:t>
            </a:r>
            <a:r>
              <a:rPr lang="es-ES_tradnl" sz="1800" b="1" kern="0" dirty="0" err="1">
                <a:solidFill>
                  <a:srgbClr val="000000"/>
                </a:solidFill>
                <a:effectLst/>
                <a:latin typeface="Interstate-LightItalic"/>
                <a:ea typeface="Times New Roman" panose="02020603050405020304" pitchFamily="18" charset="0"/>
                <a:cs typeface="Times New Roman" panose="02020603050405020304" pitchFamily="18" charset="0"/>
              </a:rPr>
              <a:t>nº</a:t>
            </a:r>
            <a:r>
              <a:rPr lang="es-ES_tradnl" sz="1800" b="1" kern="0" dirty="0">
                <a:solidFill>
                  <a:srgbClr val="000000"/>
                </a:solidFill>
                <a:effectLst/>
                <a:latin typeface="Interstate-LightItalic"/>
                <a:ea typeface="Times New Roman" panose="02020603050405020304" pitchFamily="18" charset="0"/>
                <a:cs typeface="Times New Roman" panose="02020603050405020304" pitchFamily="18" charset="0"/>
              </a:rPr>
              <a:t> 82/2023 de la AP de Albacete de 12 de febrero de 2023</a:t>
            </a:r>
            <a:r>
              <a:rPr lang="es-ES" dirty="0">
                <a:effectLst/>
              </a:rPr>
              <a:t> </a:t>
            </a:r>
            <a:endParaRPr lang="es-ES" dirty="0"/>
          </a:p>
        </p:txBody>
      </p:sp>
      <p:sp>
        <p:nvSpPr>
          <p:cNvPr id="3" name="Marcador de contenido 2">
            <a:extLst>
              <a:ext uri="{FF2B5EF4-FFF2-40B4-BE49-F238E27FC236}">
                <a16:creationId xmlns:a16="http://schemas.microsoft.com/office/drawing/2014/main" id="{3DFF109E-27D5-48DD-C8B8-A3AD69E5AEF6}"/>
              </a:ext>
            </a:extLst>
          </p:cNvPr>
          <p:cNvSpPr>
            <a:spLocks noGrp="1"/>
          </p:cNvSpPr>
          <p:nvPr>
            <p:ph idx="1"/>
          </p:nvPr>
        </p:nvSpPr>
        <p:spPr/>
        <p:txBody>
          <a:bodyPr>
            <a:normAutofit fontScale="92500" lnSpcReduction="20000"/>
          </a:bodyPr>
          <a:lstStyle/>
          <a:p>
            <a:pPr algn="just"/>
            <a:r>
              <a:rPr lang="es-ES" sz="1800" kern="100" dirty="0">
                <a:solidFill>
                  <a:srgbClr val="000000"/>
                </a:solidFill>
                <a:effectLst/>
                <a:latin typeface="Interstate-LightItalic"/>
                <a:ea typeface="Times New Roman" panose="02020603050405020304" pitchFamily="18" charset="0"/>
                <a:cs typeface="Times New Roman" panose="02020603050405020304" pitchFamily="18" charset="0"/>
              </a:rPr>
              <a:t>Comenzando por la vivienda habitual del deudor (que la Sala no pone en duda sea la que se encuentra sita en la finca NUM000 ) cumple recordar que, por esta sola condición, no es inembargable. Ni el art. 605 (que enumera los bienes absolutamente inembargables) ni el art. 606 ( que enumera los bienes inembargables ) de la Ley de Enjuiciamiento Civil se refieren a la vivienda habitual como bien inembargable. Por tanto, de principio, la inclusión de dicha vivienda en la masa activa del inventario es ajustada a derecho, siendo reiterada la jurisprudencia menor que así lo proclama, entre otras SAP Tarragona, Sec.1ª 586/2019, de 4 de diciembre; SAP Barcelona, sec.15ª 844/2019, de 9 de mayo ( citada en la sentencia recurrida ); SAP Barcelona 584/2019, de 29 de marzo; Autos AP Barcelona, sec. 15ª 131/2018, de 16 de octubre, y 157/2019, de 18 de septiembre. O, más recientemente, SAP Burgos 670/2021, de 31 de diciembre. Esta última recuerda que "En principio, debe indicarse que todos los bienes del deudor, conforme a lo dispuesto en el artículo 76 de la LC , en la actualidad el artículo 192 TRLC , se integran en la masa activa del concurso, a excepción de aquellos que, aun teniendo carácter patrimonial, sean legalmente inembargables , condición que no tiene la vivienda habitual (artículos 605 y 606 de la Ley de Enjuiciamiento Civil). Y todos los bienes integrados en la masa activa son objeto de liquidación, de acuerdo con los artículos 148 y 149 de la LC, hoy artículo 416 TRLC. La conclusión del concurso por liquidación, por tanto, precisa de la realización de todos los bienes del deudor (artículo 152 de la LC ).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a:extLst>
              <a:ext uri="{FF2B5EF4-FFF2-40B4-BE49-F238E27FC236}">
                <a16:creationId xmlns:a16="http://schemas.microsoft.com/office/drawing/2014/main" id="{ABB69E44-3684-873D-8343-7F7F41026477}"/>
              </a:ext>
            </a:extLst>
          </p:cNvPr>
          <p:cNvSpPr>
            <a:spLocks noGrp="1"/>
          </p:cNvSpPr>
          <p:nvPr>
            <p:ph type="sldNum" sz="quarter" idx="12"/>
          </p:nvPr>
        </p:nvSpPr>
        <p:spPr/>
        <p:txBody>
          <a:bodyPr/>
          <a:lstStyle/>
          <a:p>
            <a:fld id="{DBA1B0FB-D917-4C8C-928F-313BD683BF39}" type="slidenum">
              <a:rPr lang="en-US" smtClean="0"/>
              <a:pPr/>
              <a:t>14</a:t>
            </a:fld>
            <a:endParaRPr lang="en-US"/>
          </a:p>
        </p:txBody>
      </p:sp>
    </p:spTree>
    <p:extLst>
      <p:ext uri="{BB962C8B-B14F-4D97-AF65-F5344CB8AC3E}">
        <p14:creationId xmlns:p14="http://schemas.microsoft.com/office/powerpoint/2010/main" val="195953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1C6D59-AAB8-3D9B-4A21-429EBC10D746}"/>
              </a:ext>
            </a:extLst>
          </p:cNvPr>
          <p:cNvSpPr>
            <a:spLocks noGrp="1"/>
          </p:cNvSpPr>
          <p:nvPr>
            <p:ph type="title"/>
          </p:nvPr>
        </p:nvSpPr>
        <p:spPr/>
        <p:txBody>
          <a:bodyPr/>
          <a:lstStyle/>
          <a:p>
            <a:pPr algn="ctr"/>
            <a:r>
              <a:rPr lang="es-ES" dirty="0"/>
              <a:t>Liquidación y exclusión de la vivienda de la misma</a:t>
            </a:r>
          </a:p>
        </p:txBody>
      </p:sp>
      <p:sp>
        <p:nvSpPr>
          <p:cNvPr id="3" name="Marcador de contenido 2">
            <a:extLst>
              <a:ext uri="{FF2B5EF4-FFF2-40B4-BE49-F238E27FC236}">
                <a16:creationId xmlns:a16="http://schemas.microsoft.com/office/drawing/2014/main" id="{B28B89B1-F353-B343-4CA8-552E8226FE3E}"/>
              </a:ext>
            </a:extLst>
          </p:cNvPr>
          <p:cNvSpPr>
            <a:spLocks noGrp="1"/>
          </p:cNvSpPr>
          <p:nvPr>
            <p:ph idx="1"/>
          </p:nvPr>
        </p:nvSpPr>
        <p:spPr>
          <a:xfrm>
            <a:off x="1251678" y="2286001"/>
            <a:ext cx="10178322" cy="4189614"/>
          </a:xfrm>
        </p:spPr>
        <p:txBody>
          <a:bodyPr>
            <a:normAutofit fontScale="62500" lnSpcReduction="20000"/>
          </a:bodyPr>
          <a:lstStyle/>
          <a:p>
            <a:r>
              <a:rPr lang="es-ES" b="1" i="0" u="none" strike="noStrike" dirty="0">
                <a:solidFill>
                  <a:srgbClr val="525252"/>
                </a:solidFill>
                <a:effectLst/>
                <a:latin typeface="Roboto" panose="02000000000000000000" pitchFamily="2" charset="0"/>
              </a:rPr>
              <a:t>AAP de Barcelona, Sección 15, núm. 105/2009 de 18 mayo</a:t>
            </a:r>
          </a:p>
          <a:p>
            <a:pPr algn="just"/>
            <a:r>
              <a:rPr lang="es-ES" b="0" i="0" u="none" strike="noStrike" dirty="0">
                <a:solidFill>
                  <a:srgbClr val="333333"/>
                </a:solidFill>
                <a:effectLst/>
                <a:latin typeface="Roboto" panose="02000000000000000000" pitchFamily="2" charset="0"/>
              </a:rPr>
              <a:t>SAP de Barcelona, Sección 15, núm. 932/2019 de 17 mayo donde un deudor concursado persona física, solicitó la exclusión de su vivienda habitual del plan de liquidación, y se basaba en el </a:t>
            </a:r>
            <a:r>
              <a:rPr lang="es-ES" b="0" i="0" u="none" strike="noStrike" dirty="0">
                <a:solidFill>
                  <a:srgbClr val="0077AA"/>
                </a:solidFill>
                <a:effectLst/>
                <a:latin typeface="Roboto" panose="02000000000000000000" pitchFamily="2" charset="0"/>
              </a:rPr>
              <a:t>art.606 </a:t>
            </a:r>
            <a:r>
              <a:rPr lang="es-ES" b="0" i="0" u="none" strike="noStrike" dirty="0" err="1">
                <a:solidFill>
                  <a:srgbClr val="0077AA"/>
                </a:solidFill>
                <a:effectLst/>
                <a:latin typeface="Roboto" panose="02000000000000000000" pitchFamily="2" charset="0"/>
              </a:rPr>
              <a:t>Lec</a:t>
            </a:r>
            <a:r>
              <a:rPr lang="es-ES" b="0" i="0" u="none" strike="noStrike" dirty="0">
                <a:solidFill>
                  <a:srgbClr val="0077AA"/>
                </a:solidFill>
                <a:effectLst/>
                <a:latin typeface="Roboto" panose="02000000000000000000" pitchFamily="2" charset="0"/>
              </a:rPr>
              <a:t>  sobre </a:t>
            </a:r>
            <a:r>
              <a:rPr lang="es-ES" b="0" i="0" u="none" strike="noStrike" dirty="0">
                <a:solidFill>
                  <a:srgbClr val="333333"/>
                </a:solidFill>
                <a:effectLst/>
                <a:latin typeface="Roboto" panose="02000000000000000000" pitchFamily="2" charset="0"/>
              </a:rPr>
              <a:t>bienes inembargables, así como en el </a:t>
            </a:r>
            <a:r>
              <a:rPr lang="es-ES" b="0" i="0" u="none" strike="noStrike" dirty="0">
                <a:solidFill>
                  <a:srgbClr val="0077AA"/>
                </a:solidFill>
                <a:effectLst/>
                <a:latin typeface="Roboto" panose="02000000000000000000" pitchFamily="2" charset="0"/>
              </a:rPr>
              <a:t>art.47 CE </a:t>
            </a:r>
            <a:r>
              <a:rPr lang="es-ES" b="0" i="0" u="none" strike="noStrike" dirty="0">
                <a:solidFill>
                  <a:srgbClr val="333333"/>
                </a:solidFill>
                <a:effectLst/>
                <a:latin typeface="Roboto" panose="02000000000000000000" pitchFamily="2" charset="0"/>
              </a:rPr>
              <a:t>relativo al derecho a una vivienda digna; añadiendo que las deudas tienen un origen empresarial, y que el concurso probablemente no será declarado culpable.</a:t>
            </a:r>
          </a:p>
          <a:p>
            <a:pPr algn="just"/>
            <a:r>
              <a:rPr lang="es-ES" b="0" i="0" u="none" strike="noStrike" dirty="0">
                <a:solidFill>
                  <a:srgbClr val="333333"/>
                </a:solidFill>
                <a:effectLst/>
                <a:latin typeface="Roboto" panose="02000000000000000000" pitchFamily="2" charset="0"/>
              </a:rPr>
              <a:t>La Audiencia entendió que no debía excluirse la vivienda habitual de la liquidación, pues por un lado el art.76 LC es claro, «</a:t>
            </a:r>
            <a:r>
              <a:rPr lang="es-ES" b="0" i="1" u="none" strike="noStrike" dirty="0">
                <a:solidFill>
                  <a:srgbClr val="333333"/>
                </a:solidFill>
                <a:effectLst/>
                <a:latin typeface="Roboto" panose="02000000000000000000" pitchFamily="2" charset="0"/>
              </a:rPr>
              <a:t>Constituyen la masa activa del concurso los bienes y derechos integrados en el patrimonio del deudor a la fecha de la declaración de concurso y los que se reintegren al mismo o adquiera hasta la conclusión del procedimiento.2. Se exceptúan de lo dispuesto en el apartado anterior aquellos bienes y derechos que, aun teniendo carácter patrimonial, sean legalmente inembargables</a:t>
            </a:r>
            <a:r>
              <a:rPr lang="es-ES" b="0" i="0" u="none" strike="noStrike" dirty="0">
                <a:solidFill>
                  <a:srgbClr val="333333"/>
                </a:solidFill>
                <a:effectLst/>
                <a:latin typeface="Roboto" panose="02000000000000000000" pitchFamily="2" charset="0"/>
              </a:rPr>
              <a:t>». Por lo que la vivienda habitual debía ser incluida dentro del concurso. Además, entendía la resolución mencionada, que el </a:t>
            </a:r>
            <a:r>
              <a:rPr lang="es-ES" b="0" i="0" u="none" strike="noStrike" dirty="0">
                <a:solidFill>
                  <a:srgbClr val="0077AA"/>
                </a:solidFill>
                <a:effectLst/>
                <a:latin typeface="Roboto" panose="02000000000000000000" pitchFamily="2" charset="0"/>
              </a:rPr>
              <a:t>art.606 </a:t>
            </a:r>
            <a:r>
              <a:rPr lang="es-ES" b="0" i="0" u="none" strike="noStrike" dirty="0" err="1">
                <a:solidFill>
                  <a:srgbClr val="0077AA"/>
                </a:solidFill>
                <a:effectLst/>
                <a:latin typeface="Roboto" panose="02000000000000000000" pitchFamily="2" charset="0"/>
              </a:rPr>
              <a:t>Lec</a:t>
            </a:r>
            <a:r>
              <a:rPr lang="es-ES" b="0" i="0" u="none" strike="noStrike" dirty="0">
                <a:solidFill>
                  <a:srgbClr val="0077AA"/>
                </a:solidFill>
                <a:effectLst/>
                <a:latin typeface="Roboto" panose="02000000000000000000" pitchFamily="2" charset="0"/>
              </a:rPr>
              <a:t> (LA LEY 58/2000)</a:t>
            </a:r>
            <a:r>
              <a:rPr lang="es-ES" b="0" i="0" u="none" strike="noStrike" dirty="0">
                <a:solidFill>
                  <a:srgbClr val="333333"/>
                </a:solidFill>
                <a:effectLst/>
                <a:latin typeface="Roboto" panose="02000000000000000000" pitchFamily="2" charset="0"/>
              </a:rPr>
              <a:t> no era aplicable a este caso, sino a procesos de ejecución singular de los bienes del deudor, además que la misma no encuentra exención alguna para la vivienda habitual del deudor.</a:t>
            </a:r>
          </a:p>
          <a:p>
            <a:pPr algn="just"/>
            <a:r>
              <a:rPr lang="es-ES" b="0" i="0" u="none" strike="noStrike" dirty="0">
                <a:solidFill>
                  <a:srgbClr val="333333"/>
                </a:solidFill>
                <a:effectLst/>
                <a:latin typeface="Roboto" panose="02000000000000000000" pitchFamily="2" charset="0"/>
              </a:rPr>
              <a:t>SAP de Barcelona, Sección 15, núm. 844/2019 de 9 mayo consideró que la vivienda habitual puede ser excluida de la liquidación en un concurso de persona física. En este caso, la deudora de un concurso de persona física solicitó que se excluyera su vivienda de la liquidación, aportando como datos nuevos, que el valor de la vivienda era casi similar al de la deuda que quedaba por satisfacer, y que estaba al corriente en el pago de la deuda, cuotas hipotecarias. En la sentencia estudiada, vuelve a recordar que la vivienda habitual forma parte de la masa del concurso, que es un bien liquidable, pues no es inembargable, si bien admite de forma excepcional que si las cuotas del préstamo están siendo abonadas puntualmente, y el valor del bien no excede del valor de la carga que pesa sobre el mismo, se puede excluir de la liquidación, «</a:t>
            </a:r>
            <a:r>
              <a:rPr lang="es-ES" b="0" i="1" u="none" strike="noStrike" dirty="0">
                <a:solidFill>
                  <a:srgbClr val="333333"/>
                </a:solidFill>
                <a:effectLst/>
                <a:latin typeface="Roboto" panose="02000000000000000000" pitchFamily="2" charset="0"/>
              </a:rPr>
              <a:t>no sacar el bien a subasta si el deudor está al día en el pago de la hipoteca y el precio previsible de realización no cubre el pago de la deuda hipotecaria si se diera por vencida </a:t>
            </a:r>
            <a:r>
              <a:rPr lang="es-ES" b="1" i="1" u="none" strike="noStrike" dirty="0">
                <a:solidFill>
                  <a:srgbClr val="333333"/>
                </a:solidFill>
                <a:effectLst/>
                <a:latin typeface="Roboto" panose="02000000000000000000" pitchFamily="2" charset="0"/>
              </a:rPr>
              <a:t>anticipadamente</a:t>
            </a:r>
            <a:r>
              <a:rPr lang="es-ES" b="0" i="0" u="none" strike="noStrike" dirty="0">
                <a:solidFill>
                  <a:srgbClr val="333333"/>
                </a:solidFill>
                <a:effectLst/>
                <a:latin typeface="Roboto" panose="02000000000000000000" pitchFamily="2" charset="0"/>
              </a:rPr>
              <a:t>».</a:t>
            </a:r>
          </a:p>
          <a:p>
            <a:pPr algn="just"/>
            <a:endParaRPr lang="es-ES" b="0" i="0" u="none" strike="noStrike" dirty="0">
              <a:solidFill>
                <a:srgbClr val="333333"/>
              </a:solidFill>
              <a:effectLst/>
              <a:latin typeface="Roboto" panose="02000000000000000000" pitchFamily="2" charset="0"/>
            </a:endParaRPr>
          </a:p>
          <a:p>
            <a:endParaRPr lang="es-ES" dirty="0"/>
          </a:p>
        </p:txBody>
      </p:sp>
      <p:sp>
        <p:nvSpPr>
          <p:cNvPr id="4" name="Marcador de número de diapositiva 3">
            <a:extLst>
              <a:ext uri="{FF2B5EF4-FFF2-40B4-BE49-F238E27FC236}">
                <a16:creationId xmlns:a16="http://schemas.microsoft.com/office/drawing/2014/main" id="{1E21AF1C-B990-0C27-DEC8-42C0F33BEEEF}"/>
              </a:ext>
            </a:extLst>
          </p:cNvPr>
          <p:cNvSpPr>
            <a:spLocks noGrp="1"/>
          </p:cNvSpPr>
          <p:nvPr>
            <p:ph type="sldNum" sz="quarter" idx="12"/>
          </p:nvPr>
        </p:nvSpPr>
        <p:spPr/>
        <p:txBody>
          <a:bodyPr/>
          <a:lstStyle/>
          <a:p>
            <a:fld id="{DBA1B0FB-D917-4C8C-928F-313BD683BF39}" type="slidenum">
              <a:rPr lang="en-US" smtClean="0"/>
              <a:pPr/>
              <a:t>15</a:t>
            </a:fld>
            <a:endParaRPr lang="en-US"/>
          </a:p>
        </p:txBody>
      </p:sp>
    </p:spTree>
    <p:extLst>
      <p:ext uri="{BB962C8B-B14F-4D97-AF65-F5344CB8AC3E}">
        <p14:creationId xmlns:p14="http://schemas.microsoft.com/office/powerpoint/2010/main" val="21525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0D5D9F-1ED6-4B62-41A2-CE06CAD99C1A}"/>
              </a:ext>
            </a:extLst>
          </p:cNvPr>
          <p:cNvSpPr>
            <a:spLocks noGrp="1"/>
          </p:cNvSpPr>
          <p:nvPr>
            <p:ph type="title"/>
          </p:nvPr>
        </p:nvSpPr>
        <p:spPr/>
        <p:txBody>
          <a:bodyPr/>
          <a:lstStyle/>
          <a:p>
            <a:pPr algn="ctr"/>
            <a:r>
              <a:rPr lang="es-ES" dirty="0"/>
              <a:t>EJECUCIÓN SEPARADA DE LA VIVIENDA</a:t>
            </a:r>
          </a:p>
        </p:txBody>
      </p:sp>
      <p:pic>
        <p:nvPicPr>
          <p:cNvPr id="4" name="Marcador de contenido 3">
            <a:extLst>
              <a:ext uri="{FF2B5EF4-FFF2-40B4-BE49-F238E27FC236}">
                <a16:creationId xmlns:a16="http://schemas.microsoft.com/office/drawing/2014/main" id="{77FA8231-BA77-B6DA-8DC6-C7EDC375D209}"/>
              </a:ext>
            </a:extLst>
          </p:cNvPr>
          <p:cNvPicPr>
            <a:picLocks noGrp="1" noChangeAspect="1"/>
          </p:cNvPicPr>
          <p:nvPr>
            <p:ph idx="1"/>
          </p:nvPr>
        </p:nvPicPr>
        <p:blipFill>
          <a:blip r:embed="rId2"/>
          <a:stretch>
            <a:fillRect/>
          </a:stretch>
        </p:blipFill>
        <p:spPr>
          <a:xfrm>
            <a:off x="1250950" y="2743952"/>
            <a:ext cx="10179050" cy="2678195"/>
          </a:xfrm>
          <a:prstGeom prst="rect">
            <a:avLst/>
          </a:prstGeom>
        </p:spPr>
      </p:pic>
      <p:sp>
        <p:nvSpPr>
          <p:cNvPr id="5" name="CuadroTexto 4">
            <a:extLst>
              <a:ext uri="{FF2B5EF4-FFF2-40B4-BE49-F238E27FC236}">
                <a16:creationId xmlns:a16="http://schemas.microsoft.com/office/drawing/2014/main" id="{CC62D698-E139-02DD-DA4A-6370870EFCD7}"/>
              </a:ext>
            </a:extLst>
          </p:cNvPr>
          <p:cNvSpPr txBox="1"/>
          <p:nvPr/>
        </p:nvSpPr>
        <p:spPr>
          <a:xfrm>
            <a:off x="1250950" y="1820622"/>
            <a:ext cx="10178322" cy="646331"/>
          </a:xfrm>
          <a:prstGeom prst="rect">
            <a:avLst/>
          </a:prstGeom>
          <a:noFill/>
        </p:spPr>
        <p:txBody>
          <a:bodyPr wrap="square" rtlCol="0">
            <a:spAutoFit/>
          </a:bodyPr>
          <a:lstStyle/>
          <a:p>
            <a:pPr algn="ctr"/>
            <a:r>
              <a:rPr lang="es-ES" b="1" i="0" u="none" strike="noStrike" dirty="0">
                <a:solidFill>
                  <a:srgbClr val="1E3952"/>
                </a:solidFill>
                <a:effectLst/>
                <a:latin typeface="Roboto" panose="02000000000000000000" pitchFamily="2" charset="0"/>
              </a:rPr>
              <a:t>SAP, Civil sección 28 del 24 de julio de 2023 ( ROJ: </a:t>
            </a:r>
            <a:r>
              <a:rPr lang="es-ES" b="0" i="0" u="none" strike="noStrike" dirty="0">
                <a:solidFill>
                  <a:srgbClr val="1E3952"/>
                </a:solidFill>
                <a:effectLst/>
                <a:latin typeface="Roboto" panose="02000000000000000000" pitchFamily="2" charset="0"/>
              </a:rPr>
              <a:t>SAP M 13220/2023</a:t>
            </a:r>
            <a:r>
              <a:rPr lang="es-ES" b="1" i="0" u="none" strike="noStrike" dirty="0">
                <a:solidFill>
                  <a:srgbClr val="1E3952"/>
                </a:solidFill>
                <a:effectLst/>
                <a:latin typeface="Roboto" panose="02000000000000000000" pitchFamily="2" charset="0"/>
              </a:rPr>
              <a:t> - ECLI:ES:APM:2023:13220 )</a:t>
            </a:r>
            <a:endParaRPr lang="es-ES" dirty="0"/>
          </a:p>
        </p:txBody>
      </p:sp>
      <p:sp>
        <p:nvSpPr>
          <p:cNvPr id="6" name="Marcador de número de diapositiva 5">
            <a:extLst>
              <a:ext uri="{FF2B5EF4-FFF2-40B4-BE49-F238E27FC236}">
                <a16:creationId xmlns:a16="http://schemas.microsoft.com/office/drawing/2014/main" id="{9DA84AEA-AACF-752C-3179-756616FB5862}"/>
              </a:ext>
            </a:extLst>
          </p:cNvPr>
          <p:cNvSpPr>
            <a:spLocks noGrp="1"/>
          </p:cNvSpPr>
          <p:nvPr>
            <p:ph type="sldNum" sz="quarter" idx="12"/>
          </p:nvPr>
        </p:nvSpPr>
        <p:spPr/>
        <p:txBody>
          <a:bodyPr/>
          <a:lstStyle/>
          <a:p>
            <a:fld id="{DBA1B0FB-D917-4C8C-928F-313BD683BF39}" type="slidenum">
              <a:rPr lang="en-US" smtClean="0"/>
              <a:pPr/>
              <a:t>16</a:t>
            </a:fld>
            <a:endParaRPr lang="en-US"/>
          </a:p>
        </p:txBody>
      </p:sp>
    </p:spTree>
    <p:extLst>
      <p:ext uri="{BB962C8B-B14F-4D97-AF65-F5344CB8AC3E}">
        <p14:creationId xmlns:p14="http://schemas.microsoft.com/office/powerpoint/2010/main" val="393123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Marcador de contenido 2">
            <a:extLst>
              <a:ext uri="{FF2B5EF4-FFF2-40B4-BE49-F238E27FC236}">
                <a16:creationId xmlns:a16="http://schemas.microsoft.com/office/drawing/2014/main" id="{AF3CAF25-C0A1-1477-2543-319B740F8C92}"/>
              </a:ext>
            </a:extLst>
          </p:cNvPr>
          <p:cNvGraphicFramePr>
            <a:graphicFrameLocks noGrp="1"/>
          </p:cNvGraphicFramePr>
          <p:nvPr>
            <p:ph idx="1"/>
            <p:extLst>
              <p:ext uri="{D42A27DB-BD31-4B8C-83A1-F6EECF244321}">
                <p14:modId xmlns:p14="http://schemas.microsoft.com/office/powerpoint/2010/main" val="141035035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a:extLst>
              <a:ext uri="{FF2B5EF4-FFF2-40B4-BE49-F238E27FC236}">
                <a16:creationId xmlns:a16="http://schemas.microsoft.com/office/drawing/2014/main" id="{7DF87B69-1ED9-D2F6-AD63-1D7C294F94CF}"/>
              </a:ext>
            </a:extLst>
          </p:cNvPr>
          <p:cNvSpPr>
            <a:spLocks noGrp="1"/>
          </p:cNvSpPr>
          <p:nvPr>
            <p:ph type="sldNum" sz="quarter" idx="12"/>
          </p:nvPr>
        </p:nvSpPr>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58772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BA003-867B-F30D-282B-1E49E9C7D1EA}"/>
              </a:ext>
            </a:extLst>
          </p:cNvPr>
          <p:cNvSpPr>
            <a:spLocks noGrp="1"/>
          </p:cNvSpPr>
          <p:nvPr>
            <p:ph type="title"/>
          </p:nvPr>
        </p:nvSpPr>
        <p:spPr/>
        <p:txBody>
          <a:bodyPr/>
          <a:lstStyle/>
          <a:p>
            <a:pPr algn="ctr"/>
            <a:r>
              <a:rPr lang="es-ES" dirty="0"/>
              <a:t>VIVIENDA LIBRE DE CARGAS  Y EXONERRACIÓN</a:t>
            </a:r>
          </a:p>
        </p:txBody>
      </p:sp>
      <p:sp>
        <p:nvSpPr>
          <p:cNvPr id="3" name="Marcador de contenido 2">
            <a:extLst>
              <a:ext uri="{FF2B5EF4-FFF2-40B4-BE49-F238E27FC236}">
                <a16:creationId xmlns:a16="http://schemas.microsoft.com/office/drawing/2014/main" id="{F37103F2-E522-935A-282B-12D1F5575A49}"/>
              </a:ext>
            </a:extLst>
          </p:cNvPr>
          <p:cNvSpPr>
            <a:spLocks noGrp="1"/>
          </p:cNvSpPr>
          <p:nvPr>
            <p:ph idx="1"/>
          </p:nvPr>
        </p:nvSpPr>
        <p:spPr/>
        <p:txBody>
          <a:bodyPr/>
          <a:lstStyle/>
          <a:p>
            <a:pPr marL="0" indent="0" algn="just">
              <a:buNone/>
            </a:pPr>
            <a:r>
              <a:rPr lang="es-ES" b="1" i="0" u="none" strike="noStrike" dirty="0">
                <a:solidFill>
                  <a:srgbClr val="000000"/>
                </a:solidFill>
                <a:effectLst/>
                <a:latin typeface="verdana" panose="020B0604030504040204" pitchFamily="34" charset="0"/>
              </a:rPr>
              <a:t>497.2.</a:t>
            </a:r>
            <a:r>
              <a:rPr lang="es-ES" b="0" i="0" u="none" strike="noStrike" dirty="0">
                <a:solidFill>
                  <a:srgbClr val="000000"/>
                </a:solidFill>
                <a:effectLst/>
                <a:latin typeface="verdana" panose="020B0604030504040204" pitchFamily="34" charset="0"/>
              </a:rPr>
              <a:t> La duración del plan de pagos será de cinco años en los siguientes casos:</a:t>
            </a:r>
          </a:p>
          <a:p>
            <a:pPr lvl="1" algn="just"/>
            <a:r>
              <a:rPr lang="es-ES" b="0" i="0" u="none" strike="noStrike" dirty="0">
                <a:solidFill>
                  <a:srgbClr val="000000"/>
                </a:solidFill>
                <a:effectLst/>
                <a:latin typeface="verdana" panose="020B0604030504040204" pitchFamily="34" charset="0"/>
              </a:rPr>
              <a:t>1.º Cuando no se realice la vivienda habitual del deudor y, cuando corresponda, de su familia.</a:t>
            </a:r>
          </a:p>
          <a:p>
            <a:pPr lvl="1" algn="just"/>
            <a:r>
              <a:rPr lang="es-ES" b="0" i="0" u="none" strike="noStrike" dirty="0">
                <a:solidFill>
                  <a:srgbClr val="000000"/>
                </a:solidFill>
                <a:effectLst/>
                <a:latin typeface="verdana" panose="020B0604030504040204" pitchFamily="34" charset="0"/>
              </a:rPr>
              <a:t>2.º Cuando el importe de los pagos dependa exclusiva o fundamentalmente de la evolución de la renta y recursos disponibles del deudor.</a:t>
            </a:r>
          </a:p>
          <a:p>
            <a:endParaRPr lang="es-ES" dirty="0"/>
          </a:p>
        </p:txBody>
      </p:sp>
      <p:sp>
        <p:nvSpPr>
          <p:cNvPr id="4" name="Marcador de número de diapositiva 3">
            <a:extLst>
              <a:ext uri="{FF2B5EF4-FFF2-40B4-BE49-F238E27FC236}">
                <a16:creationId xmlns:a16="http://schemas.microsoft.com/office/drawing/2014/main" id="{08DEF71A-C0D0-20F8-1952-546B22EE6D59}"/>
              </a:ext>
            </a:extLst>
          </p:cNvPr>
          <p:cNvSpPr>
            <a:spLocks noGrp="1"/>
          </p:cNvSpPr>
          <p:nvPr>
            <p:ph type="sldNum" sz="quarter" idx="12"/>
          </p:nvPr>
        </p:nvSpPr>
        <p:spPr/>
        <p:txBody>
          <a:bodyPr/>
          <a:lstStyle/>
          <a:p>
            <a:fld id="{DBA1B0FB-D917-4C8C-928F-313BD683BF39}" type="slidenum">
              <a:rPr lang="en-US" smtClean="0"/>
              <a:pPr/>
              <a:t>3</a:t>
            </a:fld>
            <a:endParaRPr lang="en-US"/>
          </a:p>
        </p:txBody>
      </p:sp>
    </p:spTree>
    <p:extLst>
      <p:ext uri="{BB962C8B-B14F-4D97-AF65-F5344CB8AC3E}">
        <p14:creationId xmlns:p14="http://schemas.microsoft.com/office/powerpoint/2010/main" val="317647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B7EF7B6-328A-8304-ADBD-D931F02DC991}"/>
              </a:ext>
            </a:extLst>
          </p:cNvPr>
          <p:cNvSpPr>
            <a:spLocks noGrp="1"/>
          </p:cNvSpPr>
          <p:nvPr>
            <p:ph idx="1"/>
          </p:nvPr>
        </p:nvSpPr>
        <p:spPr>
          <a:xfrm>
            <a:off x="1204181" y="1535715"/>
            <a:ext cx="10178322" cy="3593591"/>
          </a:xfrm>
        </p:spPr>
        <p:txBody>
          <a:bodyPr>
            <a:normAutofit fontScale="62500" lnSpcReduction="20000"/>
          </a:bodyPr>
          <a:lstStyle/>
          <a:p>
            <a:pPr algn="l"/>
            <a:r>
              <a:rPr lang="es-ES" b="1" i="0" u="none" strike="noStrike" dirty="0">
                <a:solidFill>
                  <a:srgbClr val="000000"/>
                </a:solidFill>
                <a:effectLst/>
                <a:latin typeface="verdana" panose="020B0604030504040204" pitchFamily="34" charset="0"/>
              </a:rPr>
              <a:t>Artículo 498 bis. Impugnación del plan de pagos.</a:t>
            </a:r>
          </a:p>
          <a:p>
            <a:pPr marL="0" indent="0" algn="just">
              <a:buNone/>
            </a:pPr>
            <a:r>
              <a:rPr lang="es-ES" b="0" i="0" u="none" strike="noStrike" dirty="0">
                <a:solidFill>
                  <a:srgbClr val="000000"/>
                </a:solidFill>
                <a:effectLst/>
                <a:latin typeface="verdana" panose="020B0604030504040204" pitchFamily="34" charset="0"/>
              </a:rPr>
              <a:t>1. Dentro de los diez días siguientes, cualquier acreedor afectado por la exoneración podrá impugnarla, y el juez no la concederá, en cualquiera de siguientes casos:</a:t>
            </a:r>
          </a:p>
          <a:p>
            <a:pPr marL="0" indent="0" algn="just">
              <a:buNone/>
            </a:pPr>
            <a:r>
              <a:rPr lang="es-ES" b="0" i="0" u="none" strike="noStrike" dirty="0">
                <a:solidFill>
                  <a:srgbClr val="000000"/>
                </a:solidFill>
                <a:effectLst/>
                <a:latin typeface="verdana" panose="020B0604030504040204" pitchFamily="34" charset="0"/>
              </a:rPr>
              <a:t>1.º Cuando el plan de pagos no le garantizara al menos el pago de la parte de sus créditos que habría de satisfacerse en la liquidación concursal.</a:t>
            </a:r>
          </a:p>
          <a:p>
            <a:pPr marL="0" indent="0" algn="just">
              <a:buNone/>
            </a:pPr>
            <a:r>
              <a:rPr lang="es-ES" b="0" i="0" u="none" strike="noStrike" dirty="0">
                <a:solidFill>
                  <a:srgbClr val="000000"/>
                </a:solidFill>
                <a:effectLst/>
                <a:latin typeface="verdana" panose="020B0604030504040204" pitchFamily="34" charset="0"/>
              </a:rPr>
              <a:t>2.º Cuando el plan de pagos no incluya la realización y aplicación al pago de la deuda exonerable, de la deuda no exonerable o de las nuevas obligaciones del deudor de la totalidad de los activos que no resulten necesarios para la actividad empresarial o profesional del deudor </a:t>
            </a:r>
            <a:r>
              <a:rPr lang="es-ES" b="0" i="0" u="sng" strike="noStrike" dirty="0">
                <a:solidFill>
                  <a:srgbClr val="000000"/>
                </a:solidFill>
                <a:effectLst/>
                <a:latin typeface="verdana" panose="020B0604030504040204" pitchFamily="34" charset="0"/>
              </a:rPr>
              <a:t>o de su vivienda habitual, </a:t>
            </a:r>
            <a:r>
              <a:rPr lang="es-ES" b="0" i="0" u="none" strike="noStrike" dirty="0">
                <a:solidFill>
                  <a:srgbClr val="000000"/>
                </a:solidFill>
                <a:effectLst/>
                <a:latin typeface="verdana" panose="020B0604030504040204" pitchFamily="34" charset="0"/>
              </a:rPr>
              <a:t>siempre que los acreedores impugnantes representen al menos </a:t>
            </a:r>
            <a:r>
              <a:rPr lang="es-ES" b="0" i="0" u="sng" strike="noStrike" dirty="0">
                <a:solidFill>
                  <a:srgbClr val="000000"/>
                </a:solidFill>
                <a:effectLst/>
                <a:latin typeface="verdana" panose="020B0604030504040204" pitchFamily="34" charset="0"/>
              </a:rPr>
              <a:t>el cuarenta por ciento del pasivo </a:t>
            </a:r>
            <a:r>
              <a:rPr lang="es-ES" b="0" i="0" u="none" strike="noStrike" dirty="0">
                <a:solidFill>
                  <a:srgbClr val="000000"/>
                </a:solidFill>
                <a:effectLst/>
                <a:latin typeface="verdana" panose="020B0604030504040204" pitchFamily="34" charset="0"/>
              </a:rPr>
              <a:t>total de carácter exonerable.</a:t>
            </a:r>
          </a:p>
          <a:p>
            <a:pPr marL="0" indent="0" algn="just">
              <a:buNone/>
            </a:pPr>
            <a:r>
              <a:rPr lang="es-ES" b="0" i="0" u="none" strike="noStrike" dirty="0">
                <a:solidFill>
                  <a:srgbClr val="000000"/>
                </a:solidFill>
                <a:effectLst/>
                <a:latin typeface="verdana" panose="020B0604030504040204" pitchFamily="34" charset="0"/>
              </a:rPr>
              <a:t>3.º Cuando se constatara la oposición al plan de pagos por parte de acreedores que representen </a:t>
            </a:r>
            <a:r>
              <a:rPr lang="es-ES" b="0" i="0" u="sng" strike="noStrike" dirty="0">
                <a:solidFill>
                  <a:srgbClr val="000000"/>
                </a:solidFill>
                <a:effectLst/>
                <a:latin typeface="verdana" panose="020B0604030504040204" pitchFamily="34" charset="0"/>
              </a:rPr>
              <a:t>más del ochenta por ciento de la deuda exonerable afectada por el plan de pagos</a:t>
            </a:r>
            <a:r>
              <a:rPr lang="es-ES" b="0" i="0" u="none" strike="noStrike" dirty="0">
                <a:solidFill>
                  <a:srgbClr val="000000"/>
                </a:solidFill>
                <a:effectLst/>
                <a:latin typeface="verdana" panose="020B0604030504040204" pitchFamily="34" charset="0"/>
              </a:rPr>
              <a:t>, salvo que el juez, atendiendo a las particulares circunstancias del caso, lo imponga.</a:t>
            </a:r>
          </a:p>
          <a:p>
            <a:pPr marL="0" indent="0" algn="just">
              <a:buNone/>
            </a:pPr>
            <a:r>
              <a:rPr lang="es-ES" b="0" i="0" u="none" strike="noStrike" dirty="0">
                <a:solidFill>
                  <a:srgbClr val="000000"/>
                </a:solidFill>
                <a:effectLst/>
                <a:latin typeface="verdana" panose="020B0604030504040204" pitchFamily="34" charset="0"/>
              </a:rPr>
              <a:t>4.º Cuando el plan no destinara a la satisfacción de la deuda exonerable la totalidad de las rentas y recursos previsibles del deudor que excedan del mínimo legalmente inembargable, de lo preciso para el cumplimiento de las nuevas obligaciones del deudor durante el plazo del plan de pagos, siempre que se entiendan razonables a la vista de las circunstancias, y de lo requerido para el cumplimiento de los vencimientos de la deuda no exonerable durante el plazo del plan de pagos.</a:t>
            </a:r>
          </a:p>
          <a:p>
            <a:endParaRPr lang="es-ES" dirty="0"/>
          </a:p>
        </p:txBody>
      </p:sp>
      <p:sp>
        <p:nvSpPr>
          <p:cNvPr id="5" name="Marcador de número de diapositiva 4">
            <a:extLst>
              <a:ext uri="{FF2B5EF4-FFF2-40B4-BE49-F238E27FC236}">
                <a16:creationId xmlns:a16="http://schemas.microsoft.com/office/drawing/2014/main" id="{060FF316-F98A-22C6-DFA6-97E4F0A5831A}"/>
              </a:ext>
            </a:extLst>
          </p:cNvPr>
          <p:cNvSpPr>
            <a:spLocks noGrp="1"/>
          </p:cNvSpPr>
          <p:nvPr>
            <p:ph type="sldNum" sz="quarter" idx="12"/>
          </p:nvPr>
        </p:nvSpPr>
        <p:spPr/>
        <p:txBody>
          <a:bodyPr/>
          <a:lstStyle/>
          <a:p>
            <a:fld id="{DBA1B0FB-D917-4C8C-928F-313BD683BF39}" type="slidenum">
              <a:rPr lang="en-US" smtClean="0"/>
              <a:pPr/>
              <a:t>4</a:t>
            </a:fld>
            <a:endParaRPr lang="en-US"/>
          </a:p>
        </p:txBody>
      </p:sp>
    </p:spTree>
    <p:extLst>
      <p:ext uri="{BB962C8B-B14F-4D97-AF65-F5344CB8AC3E}">
        <p14:creationId xmlns:p14="http://schemas.microsoft.com/office/powerpoint/2010/main" val="42463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1FEED-F64C-9B5A-5A59-2F27943D08B5}"/>
              </a:ext>
            </a:extLst>
          </p:cNvPr>
          <p:cNvSpPr>
            <a:spLocks noGrp="1"/>
          </p:cNvSpPr>
          <p:nvPr>
            <p:ph type="title"/>
          </p:nvPr>
        </p:nvSpPr>
        <p:spPr/>
        <p:txBody>
          <a:bodyPr/>
          <a:lstStyle/>
          <a:p>
            <a:pPr algn="ctr"/>
            <a:r>
              <a:rPr lang="es-ES"/>
              <a:t>VIVIENDA con carga y valor de la garantía</a:t>
            </a:r>
            <a:endParaRPr lang="es-ES" dirty="0"/>
          </a:p>
        </p:txBody>
      </p:sp>
      <p:sp>
        <p:nvSpPr>
          <p:cNvPr id="3" name="Marcador de contenido 2">
            <a:extLst>
              <a:ext uri="{FF2B5EF4-FFF2-40B4-BE49-F238E27FC236}">
                <a16:creationId xmlns:a16="http://schemas.microsoft.com/office/drawing/2014/main" id="{2F032392-3425-A255-2951-18E151F85FE3}"/>
              </a:ext>
            </a:extLst>
          </p:cNvPr>
          <p:cNvSpPr>
            <a:spLocks noGrp="1"/>
          </p:cNvSpPr>
          <p:nvPr>
            <p:ph idx="1"/>
          </p:nvPr>
        </p:nvSpPr>
        <p:spPr>
          <a:xfrm>
            <a:off x="1365978" y="1874517"/>
            <a:ext cx="10178322" cy="3593591"/>
          </a:xfrm>
        </p:spPr>
        <p:txBody>
          <a:bodyPr>
            <a:normAutofit fontScale="62500" lnSpcReduction="20000"/>
          </a:bodyPr>
          <a:lstStyle/>
          <a:p>
            <a:pPr algn="l"/>
            <a:r>
              <a:rPr lang="es-ES" b="1" i="0" u="none" strike="noStrike" dirty="0">
                <a:solidFill>
                  <a:srgbClr val="000000"/>
                </a:solidFill>
                <a:effectLst/>
                <a:latin typeface="verdana" panose="020B0604030504040204" pitchFamily="34" charset="0"/>
              </a:rPr>
              <a:t>Artículo 492 bis. Efectos de la exoneración sobre las deudas con garantía real.</a:t>
            </a:r>
          </a:p>
          <a:p>
            <a:pPr marL="0" indent="0" algn="just">
              <a:buNone/>
            </a:pPr>
            <a:r>
              <a:rPr lang="es-ES" b="0" i="0" u="none" strike="noStrike" dirty="0">
                <a:solidFill>
                  <a:srgbClr val="000000"/>
                </a:solidFill>
                <a:effectLst/>
                <a:latin typeface="verdana" panose="020B0604030504040204" pitchFamily="34" charset="0"/>
              </a:rPr>
              <a:t>1. Cuando se haya ejecutado la garantía real antes de la aprobación provisional del plan o antes de la exoneración en caso de liquidación, solo se exonerará la deuda remanente.</a:t>
            </a:r>
          </a:p>
          <a:p>
            <a:pPr marL="0" indent="0" algn="just">
              <a:buNone/>
            </a:pPr>
            <a:r>
              <a:rPr lang="es-ES" b="0" i="0" u="none" strike="noStrike" dirty="0">
                <a:solidFill>
                  <a:srgbClr val="000000"/>
                </a:solidFill>
                <a:effectLst/>
                <a:latin typeface="verdana" panose="020B0604030504040204" pitchFamily="34" charset="0"/>
              </a:rPr>
              <a:t>2. En el caso de deudas con garantía real cuya cuantía pendiente de pago cuando se presenta el plan exceda del valor de la garantía calculado conforme a lo previsto en el título V del libro primero se aplicarán las siguientes reglas:</a:t>
            </a:r>
          </a:p>
          <a:p>
            <a:pPr marL="0" indent="0" algn="just">
              <a:buNone/>
            </a:pPr>
            <a:r>
              <a:rPr lang="es-ES" b="0" i="0" u="none" strike="noStrike" dirty="0">
                <a:solidFill>
                  <a:srgbClr val="000000"/>
                </a:solidFill>
                <a:effectLst/>
                <a:latin typeface="verdana" panose="020B0604030504040204" pitchFamily="34" charset="0"/>
              </a:rPr>
              <a:t>	1.ª Se mantendrán las fechas de vencimiento pactadas, pero la cuantía de las cuotas del principal y, en su caso, intereses, se recalculará tomando para ello solo la parte de la deuda pendiente que no supere el valor de la garantía. En caso de intereses variables, se efectuará el cálculo tomando como tipo de interés de referencia el que fuera de aplicación conforme a lo pactado a la fecha de aprobación del plan, sin perjuicio de su revisión o actualización posterior prevista en el contrato.</a:t>
            </a:r>
          </a:p>
          <a:p>
            <a:pPr marL="0" indent="0" algn="just">
              <a:buNone/>
            </a:pPr>
            <a:r>
              <a:rPr lang="es-ES" b="0" i="0" u="none" strike="noStrike" dirty="0">
                <a:solidFill>
                  <a:srgbClr val="000000"/>
                </a:solidFill>
                <a:effectLst/>
                <a:latin typeface="verdana" panose="020B0604030504040204" pitchFamily="34" charset="0"/>
              </a:rPr>
              <a:t>	2.ª A la parte de la deuda que exceda del valor de la garantía se le aplicará lo dispuesto en el artículo 496 bis y recibirá en el plan de pagos el tratamiento que le corresponda según su clase. La parte no satisfecha quedará exonerada de conformidad con lo dispuesto en el artículo 500.</a:t>
            </a:r>
          </a:p>
          <a:p>
            <a:pPr marL="0" indent="0" algn="just">
              <a:buNone/>
            </a:pPr>
            <a:r>
              <a:rPr lang="es-ES" b="0" i="0" u="none" strike="noStrike" dirty="0">
                <a:solidFill>
                  <a:srgbClr val="000000"/>
                </a:solidFill>
                <a:effectLst/>
                <a:latin typeface="verdana" panose="020B0604030504040204" pitchFamily="34" charset="0"/>
              </a:rPr>
              <a:t>	3. Cualquier exoneración declarada respecto de una deuda con garantía real quedará revocada por ministerio de la ley si, ejecutada la garantía, el producto de la ejecución fuese suficiente para satisfacer, en todo o en parte, deuda provisional o definitivamente exonerada.</a:t>
            </a:r>
          </a:p>
          <a:p>
            <a:endParaRPr lang="es-ES" dirty="0"/>
          </a:p>
        </p:txBody>
      </p:sp>
      <p:pic>
        <p:nvPicPr>
          <p:cNvPr id="4" name="Imagen 3">
            <a:extLst>
              <a:ext uri="{FF2B5EF4-FFF2-40B4-BE49-F238E27FC236}">
                <a16:creationId xmlns:a16="http://schemas.microsoft.com/office/drawing/2014/main" id="{4A58CD14-2F55-29A4-4560-3A161580352C}"/>
              </a:ext>
            </a:extLst>
          </p:cNvPr>
          <p:cNvPicPr>
            <a:picLocks noChangeAspect="1"/>
          </p:cNvPicPr>
          <p:nvPr/>
        </p:nvPicPr>
        <p:blipFill>
          <a:blip r:embed="rId2"/>
          <a:stretch>
            <a:fillRect/>
          </a:stretch>
        </p:blipFill>
        <p:spPr>
          <a:xfrm>
            <a:off x="3163330" y="5271672"/>
            <a:ext cx="8380970" cy="1429579"/>
          </a:xfrm>
          <a:prstGeom prst="rect">
            <a:avLst/>
          </a:prstGeom>
        </p:spPr>
      </p:pic>
      <p:sp>
        <p:nvSpPr>
          <p:cNvPr id="5" name="Marcador de número de diapositiva 4">
            <a:extLst>
              <a:ext uri="{FF2B5EF4-FFF2-40B4-BE49-F238E27FC236}">
                <a16:creationId xmlns:a16="http://schemas.microsoft.com/office/drawing/2014/main" id="{05E1582C-8D33-AC50-E5C7-7924DC2A82F2}"/>
              </a:ext>
            </a:extLst>
          </p:cNvPr>
          <p:cNvSpPr>
            <a:spLocks noGrp="1"/>
          </p:cNvSpPr>
          <p:nvPr>
            <p:ph type="sldNum" sz="quarter" idx="12"/>
          </p:nvPr>
        </p:nvSpPr>
        <p:spPr/>
        <p:txBody>
          <a:bodyPr/>
          <a:lstStyle/>
          <a:p>
            <a:fld id="{DBA1B0FB-D917-4C8C-928F-313BD683BF39}" type="slidenum">
              <a:rPr lang="en-US" smtClean="0"/>
              <a:pPr/>
              <a:t>5</a:t>
            </a:fld>
            <a:endParaRPr lang="en-US"/>
          </a:p>
        </p:txBody>
      </p:sp>
    </p:spTree>
    <p:extLst>
      <p:ext uri="{BB962C8B-B14F-4D97-AF65-F5344CB8AC3E}">
        <p14:creationId xmlns:p14="http://schemas.microsoft.com/office/powerpoint/2010/main" val="398583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8A778-05A0-85D9-C549-3714BEEEA66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5A1AF13D-CB9F-C391-C9DD-15320B65C3AE}"/>
              </a:ext>
            </a:extLst>
          </p:cNvPr>
          <p:cNvSpPr>
            <a:spLocks noGrp="1"/>
          </p:cNvSpPr>
          <p:nvPr>
            <p:ph idx="1"/>
          </p:nvPr>
        </p:nvSpPr>
        <p:spPr/>
        <p:txBody>
          <a:bodyPr>
            <a:normAutofit fontScale="92500" lnSpcReduction="20000"/>
          </a:bodyPr>
          <a:lstStyle/>
          <a:p>
            <a:pPr marL="342900" lvl="0" indent="-342900" algn="just" fontAlgn="ctr">
              <a:lnSpc>
                <a:spcPts val="1300"/>
              </a:lnSpc>
              <a:spcBef>
                <a:spcPts val="285"/>
              </a:spcBef>
              <a:spcAft>
                <a:spcPts val="285"/>
              </a:spcAft>
              <a:buFont typeface="Interstate-LightItalic"/>
              <a:buChar char="-"/>
            </a:pPr>
            <a:r>
              <a:rPr lang="es-ES_tradnl" sz="1800" kern="0" dirty="0">
                <a:solidFill>
                  <a:srgbClr val="000000"/>
                </a:solidFill>
                <a:effectLst/>
                <a:latin typeface="Interstate-LightItalic"/>
                <a:ea typeface="Times New Roman" panose="02020603050405020304" pitchFamily="18" charset="0"/>
                <a:cs typeface="Times New Roman" panose="02020603050405020304" pitchFamily="18" charset="0"/>
              </a:rPr>
              <a:t>Auto </a:t>
            </a:r>
            <a:r>
              <a:rPr lang="es-ES_tradnl" sz="1800" kern="0" dirty="0" err="1">
                <a:solidFill>
                  <a:srgbClr val="000000"/>
                </a:solidFill>
                <a:effectLst/>
                <a:latin typeface="Interstate-LightItalic"/>
                <a:ea typeface="Times New Roman" panose="02020603050405020304" pitchFamily="18" charset="0"/>
                <a:cs typeface="Times New Roman" panose="02020603050405020304" pitchFamily="18" charset="0"/>
              </a:rPr>
              <a:t>nº</a:t>
            </a:r>
            <a:r>
              <a:rPr lang="es-ES_tradnl" sz="1800" kern="0" dirty="0">
                <a:solidFill>
                  <a:srgbClr val="000000"/>
                </a:solidFill>
                <a:effectLst/>
                <a:latin typeface="Interstate-LightItalic"/>
                <a:ea typeface="Times New Roman" panose="02020603050405020304" pitchFamily="18" charset="0"/>
                <a:cs typeface="Times New Roman" panose="02020603050405020304" pitchFamily="18" charset="0"/>
              </a:rPr>
              <a:t> 194/2022 de la AP de Barcelona de 10 de noviembre de 2022</a:t>
            </a:r>
            <a:endParaRPr lang="es-E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lvl="2"/>
            <a:r>
              <a:rPr lang="es-ES_tradnl" sz="1400" i="1" kern="0" dirty="0">
                <a:solidFill>
                  <a:srgbClr val="000000"/>
                </a:solidFill>
                <a:effectLst/>
                <a:latin typeface="Interstate-LightItalic"/>
                <a:ea typeface="Times New Roman" panose="02020603050405020304" pitchFamily="18" charset="0"/>
                <a:cs typeface="Times New Roman" panose="02020603050405020304" pitchFamily="18" charset="0"/>
              </a:rPr>
              <a:t>Realización vivienda habitual del concursado, valor del inmueble superior al capital pendiente. Realización del bien dada la posibilidad de cancelación de créditos de acreedores distintos del privilegiado</a:t>
            </a:r>
            <a:r>
              <a:rPr lang="es-ES" dirty="0">
                <a:effectLst/>
              </a:rPr>
              <a:t> </a:t>
            </a:r>
          </a:p>
          <a:p>
            <a:pPr lvl="2" algn="just"/>
            <a:r>
              <a:rPr lang="es-ES" sz="1800" dirty="0">
                <a:solidFill>
                  <a:srgbClr val="000000"/>
                </a:solidFill>
                <a:effectLst/>
                <a:latin typeface="Interstate-LightItalic"/>
                <a:ea typeface="Times New Roman" panose="02020603050405020304" pitchFamily="18" charset="0"/>
                <a:cs typeface="Times New Roman" panose="02020603050405020304" pitchFamily="18" charset="0"/>
              </a:rPr>
              <a:t>Es cierto que esta Sección ha admitido en ocasiones excluir de la liquidación la vivienda habitual. Se trata de supuestos excepcionales y para ello es preciso que se den dos circunstancias: que el valor de la garantía hipotecaria sea superior al valor de mercado del bien hipotecado y que el préstamo se esté cumpliendo regularmente. La excepción se fundamenta en el hecho de que, dadas las circunstancias mencionadas, la realización forzosa de la vivienda no supone un beneficio para los restantes acreedores, resultando por otra parte más gravosa para la entidad prestamista que está viendo satisfecho su crédito (ECLI ES:APB:2018:6281A). </a:t>
            </a:r>
            <a:endParaRPr lang="es-ES" dirty="0">
              <a:effectLst/>
            </a:endParaRPr>
          </a:p>
          <a:p>
            <a:pPr lvl="2"/>
            <a:endParaRPr lang="es-ES" dirty="0">
              <a:effectLst/>
            </a:endParaRPr>
          </a:p>
          <a:p>
            <a:pPr marL="342900" lvl="0" indent="-342900" algn="just" fontAlgn="ctr">
              <a:lnSpc>
                <a:spcPts val="1300"/>
              </a:lnSpc>
              <a:spcBef>
                <a:spcPts val="285"/>
              </a:spcBef>
              <a:spcAft>
                <a:spcPts val="285"/>
              </a:spcAft>
              <a:buFont typeface="Interstate-LightItalic"/>
              <a:buChar char="-"/>
            </a:pPr>
            <a:r>
              <a:rPr lang="es-ES_tradnl" sz="1800" kern="0" dirty="0">
                <a:solidFill>
                  <a:srgbClr val="000000"/>
                </a:solidFill>
                <a:effectLst/>
                <a:latin typeface="Interstate-LightItalic"/>
                <a:ea typeface="Times New Roman" panose="02020603050405020304" pitchFamily="18" charset="0"/>
                <a:cs typeface="Times New Roman" panose="02020603050405020304" pitchFamily="18" charset="0"/>
              </a:rPr>
              <a:t>Sentencia </a:t>
            </a:r>
            <a:r>
              <a:rPr lang="es-ES_tradnl" sz="1800" kern="0" dirty="0" err="1">
                <a:solidFill>
                  <a:srgbClr val="000000"/>
                </a:solidFill>
                <a:effectLst/>
                <a:latin typeface="Interstate-LightItalic"/>
                <a:ea typeface="Times New Roman" panose="02020603050405020304" pitchFamily="18" charset="0"/>
                <a:cs typeface="Times New Roman" panose="02020603050405020304" pitchFamily="18" charset="0"/>
              </a:rPr>
              <a:t>nº</a:t>
            </a:r>
            <a:r>
              <a:rPr lang="es-ES_tradnl" sz="1800" kern="0" dirty="0">
                <a:solidFill>
                  <a:srgbClr val="000000"/>
                </a:solidFill>
                <a:effectLst/>
                <a:latin typeface="Interstate-LightItalic"/>
                <a:ea typeface="Times New Roman" panose="02020603050405020304" pitchFamily="18" charset="0"/>
                <a:cs typeface="Times New Roman" panose="02020603050405020304" pitchFamily="18" charset="0"/>
              </a:rPr>
              <a:t> 82/2023 de la AP de Albacete de 12 de febrero de 2023. </a:t>
            </a:r>
          </a:p>
          <a:p>
            <a:pPr marL="1257300" lvl="2" indent="-342900" algn="just" fontAlgn="ctr">
              <a:lnSpc>
                <a:spcPts val="1300"/>
              </a:lnSpc>
              <a:spcBef>
                <a:spcPts val="285"/>
              </a:spcBef>
              <a:spcAft>
                <a:spcPts val="285"/>
              </a:spcAft>
              <a:buFont typeface="Interstate-LightItalic"/>
              <a:buChar char="-"/>
            </a:pPr>
            <a:r>
              <a:rPr lang="es-ES" sz="1200" i="1" dirty="0">
                <a:solidFill>
                  <a:srgbClr val="000000"/>
                </a:solidFill>
                <a:effectLst/>
                <a:latin typeface="Interstate-LightItalic"/>
                <a:ea typeface="Times New Roman" panose="02020603050405020304" pitchFamily="18" charset="0"/>
                <a:cs typeface="Times New Roman" panose="02020603050405020304" pitchFamily="18" charset="0"/>
              </a:rPr>
              <a:t>Inexistencia de causa para la exclusión de determinadas fincas de la </a:t>
            </a:r>
            <a:r>
              <a:rPr lang="es-ES" sz="1200" i="1" dirty="0" err="1">
                <a:solidFill>
                  <a:srgbClr val="000000"/>
                </a:solidFill>
                <a:effectLst/>
                <a:latin typeface="Interstate-LightItalic"/>
                <a:ea typeface="Times New Roman" panose="02020603050405020304" pitchFamily="18" charset="0"/>
                <a:cs typeface="Times New Roman" panose="02020603050405020304" pitchFamily="18" charset="0"/>
              </a:rPr>
              <a:t>liquidacion</a:t>
            </a:r>
            <a:r>
              <a:rPr lang="es-ES" sz="1200" i="1" dirty="0">
                <a:solidFill>
                  <a:srgbClr val="000000"/>
                </a:solidFill>
                <a:effectLst/>
                <a:latin typeface="Interstate-LightItalic"/>
                <a:ea typeface="Times New Roman" panose="02020603050405020304" pitchFamily="18" charset="0"/>
                <a:cs typeface="Times New Roman" panose="02020603050405020304" pitchFamily="18" charset="0"/>
              </a:rPr>
              <a:t>. Embargabilidad de los bienes. Inexistencia de causa para la exclusión de la liquidación de la vivienda habitual, beneficio para los acreedores</a:t>
            </a:r>
            <a:r>
              <a:rPr lang="es-ES" dirty="0">
                <a:effectLst/>
              </a:rPr>
              <a:t> </a:t>
            </a:r>
          </a:p>
        </p:txBody>
      </p:sp>
      <p:sp>
        <p:nvSpPr>
          <p:cNvPr id="4" name="Marcador de número de diapositiva 3">
            <a:extLst>
              <a:ext uri="{FF2B5EF4-FFF2-40B4-BE49-F238E27FC236}">
                <a16:creationId xmlns:a16="http://schemas.microsoft.com/office/drawing/2014/main" id="{57FE5627-005A-5A6D-707F-063861F626E5}"/>
              </a:ext>
            </a:extLst>
          </p:cNvPr>
          <p:cNvSpPr>
            <a:spLocks noGrp="1"/>
          </p:cNvSpPr>
          <p:nvPr>
            <p:ph type="sldNum" sz="quarter" idx="12"/>
          </p:nvPr>
        </p:nvSpPr>
        <p:spPr/>
        <p:txBody>
          <a:bodyPr/>
          <a:lstStyle/>
          <a:p>
            <a:fld id="{DBA1B0FB-D917-4C8C-928F-313BD683BF39}" type="slidenum">
              <a:rPr lang="en-US" smtClean="0"/>
              <a:pPr/>
              <a:t>6</a:t>
            </a:fld>
            <a:endParaRPr lang="en-US"/>
          </a:p>
        </p:txBody>
      </p:sp>
    </p:spTree>
    <p:extLst>
      <p:ext uri="{BB962C8B-B14F-4D97-AF65-F5344CB8AC3E}">
        <p14:creationId xmlns:p14="http://schemas.microsoft.com/office/powerpoint/2010/main" val="76898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9" name="Rectangle 21">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23">
            <a:extLst>
              <a:ext uri="{FF2B5EF4-FFF2-40B4-BE49-F238E27FC236}">
                <a16:creationId xmlns:a16="http://schemas.microsoft.com/office/drawing/2014/main" id="{DFEF8384-2545-4ACD-9071-49DD1CFC4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Freeform 22">
            <a:extLst>
              <a:ext uri="{FF2B5EF4-FFF2-40B4-BE49-F238E27FC236}">
                <a16:creationId xmlns:a16="http://schemas.microsoft.com/office/drawing/2014/main" id="{F77DB8FA-61A7-4DE7-A777-6D258D172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F484ACEA-7439-814D-08DD-9B410A3A2F34}"/>
              </a:ext>
            </a:extLst>
          </p:cNvPr>
          <p:cNvSpPr>
            <a:spLocks noGrp="1"/>
          </p:cNvSpPr>
          <p:nvPr>
            <p:ph type="title"/>
          </p:nvPr>
        </p:nvSpPr>
        <p:spPr>
          <a:xfrm>
            <a:off x="644854" y="643464"/>
            <a:ext cx="3437290" cy="4374850"/>
          </a:xfrm>
        </p:spPr>
        <p:txBody>
          <a:bodyPr vert="horz" lIns="91440" tIns="45720" rIns="91440" bIns="45720" rtlCol="0" anchor="ctr">
            <a:normAutofit/>
          </a:bodyPr>
          <a:lstStyle/>
          <a:p>
            <a:pPr algn="ctr"/>
            <a:r>
              <a:rPr lang="en-US" sz="2400" spc="800" dirty="0">
                <a:solidFill>
                  <a:srgbClr val="2A1A00"/>
                </a:solidFill>
              </a:rPr>
              <a:t>¿Es </a:t>
            </a:r>
            <a:r>
              <a:rPr lang="en-US" sz="2400" spc="800" dirty="0" err="1">
                <a:solidFill>
                  <a:srgbClr val="2A1A00"/>
                </a:solidFill>
              </a:rPr>
              <a:t>aplicable</a:t>
            </a:r>
            <a:r>
              <a:rPr lang="en-US" sz="2400" spc="800" dirty="0">
                <a:solidFill>
                  <a:srgbClr val="2A1A00"/>
                </a:solidFill>
              </a:rPr>
              <a:t> lo anterior </a:t>
            </a:r>
            <a:r>
              <a:rPr lang="en-US" sz="2400" spc="800" dirty="0" err="1">
                <a:solidFill>
                  <a:srgbClr val="2A1A00"/>
                </a:solidFill>
              </a:rPr>
              <a:t>en</a:t>
            </a:r>
            <a:r>
              <a:rPr lang="en-US" sz="2400" spc="800" dirty="0">
                <a:solidFill>
                  <a:srgbClr val="2A1A00"/>
                </a:solidFill>
              </a:rPr>
              <a:t> </a:t>
            </a:r>
            <a:r>
              <a:rPr lang="en-US" sz="2400" spc="800" dirty="0" err="1">
                <a:solidFill>
                  <a:srgbClr val="2A1A00"/>
                </a:solidFill>
              </a:rPr>
              <a:t>supuestos</a:t>
            </a:r>
            <a:r>
              <a:rPr lang="en-US" sz="2400" spc="800" dirty="0">
                <a:solidFill>
                  <a:srgbClr val="2A1A00"/>
                </a:solidFill>
              </a:rPr>
              <a:t> de </a:t>
            </a:r>
            <a:r>
              <a:rPr lang="en-US" sz="2400" spc="800" dirty="0" err="1">
                <a:solidFill>
                  <a:srgbClr val="2A1A00"/>
                </a:solidFill>
              </a:rPr>
              <a:t>exoneración</a:t>
            </a:r>
            <a:r>
              <a:rPr lang="en-US" sz="2400" spc="800" dirty="0">
                <a:solidFill>
                  <a:srgbClr val="2A1A00"/>
                </a:solidFill>
              </a:rPr>
              <a:t> sin plan de </a:t>
            </a:r>
            <a:r>
              <a:rPr lang="en-US" sz="2400" spc="800" dirty="0" err="1">
                <a:solidFill>
                  <a:srgbClr val="2A1A00"/>
                </a:solidFill>
              </a:rPr>
              <a:t>pagos</a:t>
            </a:r>
            <a:r>
              <a:rPr lang="en-US" sz="2400" spc="800" dirty="0">
                <a:solidFill>
                  <a:srgbClr val="2A1A00"/>
                </a:solidFill>
              </a:rPr>
              <a:t>?</a:t>
            </a:r>
            <a:br>
              <a:rPr lang="en-US" sz="2400" spc="800" dirty="0">
                <a:solidFill>
                  <a:srgbClr val="2A1A00"/>
                </a:solidFill>
              </a:rPr>
            </a:br>
            <a:r>
              <a:rPr lang="en-US" sz="2400" spc="800" dirty="0" err="1">
                <a:solidFill>
                  <a:srgbClr val="2A1A00"/>
                </a:solidFill>
              </a:rPr>
              <a:t>Tras</a:t>
            </a:r>
            <a:r>
              <a:rPr lang="en-US" sz="2400" spc="800" dirty="0">
                <a:solidFill>
                  <a:srgbClr val="2A1A00"/>
                </a:solidFill>
              </a:rPr>
              <a:t> </a:t>
            </a:r>
            <a:r>
              <a:rPr lang="en-US" sz="2400" spc="800" dirty="0" err="1">
                <a:solidFill>
                  <a:srgbClr val="2A1A00"/>
                </a:solidFill>
              </a:rPr>
              <a:t>liquidación</a:t>
            </a:r>
            <a:r>
              <a:rPr lang="en-US" sz="2400" spc="800" dirty="0">
                <a:solidFill>
                  <a:srgbClr val="2A1A00"/>
                </a:solidFill>
              </a:rPr>
              <a:t> o </a:t>
            </a:r>
            <a:r>
              <a:rPr lang="en-US" sz="2400" spc="800" dirty="0" err="1">
                <a:solidFill>
                  <a:srgbClr val="2A1A00"/>
                </a:solidFill>
              </a:rPr>
              <a:t>en</a:t>
            </a:r>
            <a:r>
              <a:rPr lang="en-US" sz="2400" spc="800" dirty="0">
                <a:solidFill>
                  <a:srgbClr val="2A1A00"/>
                </a:solidFill>
              </a:rPr>
              <a:t> </a:t>
            </a:r>
            <a:r>
              <a:rPr lang="en-US" sz="2400" spc="800" dirty="0" err="1">
                <a:solidFill>
                  <a:srgbClr val="2A1A00"/>
                </a:solidFill>
              </a:rPr>
              <a:t>supuestos</a:t>
            </a:r>
            <a:r>
              <a:rPr lang="en-US" sz="2400" spc="800" dirty="0">
                <a:solidFill>
                  <a:srgbClr val="2A1A00"/>
                </a:solidFill>
              </a:rPr>
              <a:t> de </a:t>
            </a:r>
            <a:r>
              <a:rPr lang="en-US" sz="2400" spc="800" dirty="0" err="1">
                <a:solidFill>
                  <a:srgbClr val="2A1A00"/>
                </a:solidFill>
              </a:rPr>
              <a:t>concurso</a:t>
            </a:r>
            <a:r>
              <a:rPr lang="en-US" sz="2400" spc="800" dirty="0">
                <a:solidFill>
                  <a:srgbClr val="2A1A00"/>
                </a:solidFill>
              </a:rPr>
              <a:t> sin masa……</a:t>
            </a:r>
          </a:p>
        </p:txBody>
      </p:sp>
      <p:sp>
        <p:nvSpPr>
          <p:cNvPr id="8" name="Content Placeholder 7">
            <a:extLst>
              <a:ext uri="{FF2B5EF4-FFF2-40B4-BE49-F238E27FC236}">
                <a16:creationId xmlns:a16="http://schemas.microsoft.com/office/drawing/2014/main" id="{17016A8D-B6B9-8387-E06C-6BA845B1ED79}"/>
              </a:ext>
            </a:extLst>
          </p:cNvPr>
          <p:cNvSpPr>
            <a:spLocks noGrp="1"/>
          </p:cNvSpPr>
          <p:nvPr>
            <p:ph idx="1"/>
          </p:nvPr>
        </p:nvSpPr>
        <p:spPr>
          <a:xfrm>
            <a:off x="644854" y="5338354"/>
            <a:ext cx="3437290" cy="992038"/>
          </a:xfrm>
        </p:spPr>
        <p:txBody>
          <a:bodyPr vert="horz" lIns="91440" tIns="45720" rIns="91440" bIns="45720" rtlCol="0" anchor="t">
            <a:normAutofit/>
          </a:bodyPr>
          <a:lstStyle/>
          <a:p>
            <a:pPr marL="0" indent="0" algn="ctr">
              <a:lnSpc>
                <a:spcPct val="90000"/>
              </a:lnSpc>
              <a:buNone/>
            </a:pPr>
            <a:r>
              <a:rPr lang="en-US" sz="1600" b="1" cap="all" spc="400" dirty="0">
                <a:solidFill>
                  <a:srgbClr val="F3F3F2"/>
                </a:solidFill>
              </a:rPr>
              <a:t>Auto del JUZGADO MERCANTIL SEVILLA DE 20 de </a:t>
            </a:r>
            <a:r>
              <a:rPr lang="en-US" sz="1600" b="1" cap="all" spc="400" dirty="0" err="1">
                <a:solidFill>
                  <a:srgbClr val="F3F3F2"/>
                </a:solidFill>
              </a:rPr>
              <a:t>abril</a:t>
            </a:r>
            <a:r>
              <a:rPr lang="en-US" sz="1600" b="1" cap="all" spc="400" dirty="0">
                <a:solidFill>
                  <a:srgbClr val="F3F3F2"/>
                </a:solidFill>
              </a:rPr>
              <a:t> de 2023.</a:t>
            </a:r>
          </a:p>
        </p:txBody>
      </p:sp>
      <p:pic>
        <p:nvPicPr>
          <p:cNvPr id="4" name="Marcador de contenido 3" descr="Interfaz de usuario gráfica, Texto, Aplicación, Word&#10;&#10;Descripción generada automáticamente">
            <a:extLst>
              <a:ext uri="{FF2B5EF4-FFF2-40B4-BE49-F238E27FC236}">
                <a16:creationId xmlns:a16="http://schemas.microsoft.com/office/drawing/2014/main" id="{D81D64F9-2C6D-6FA6-2BA7-25FA1BA9F6CA}"/>
              </a:ext>
            </a:extLst>
          </p:cNvPr>
          <p:cNvPicPr>
            <a:picLocks noChangeAspect="1"/>
          </p:cNvPicPr>
          <p:nvPr/>
        </p:nvPicPr>
        <p:blipFill>
          <a:blip r:embed="rId2"/>
          <a:stretch>
            <a:fillRect/>
          </a:stretch>
        </p:blipFill>
        <p:spPr>
          <a:xfrm>
            <a:off x="6178656" y="643464"/>
            <a:ext cx="4543614" cy="5574989"/>
          </a:xfrm>
          <a:prstGeom prst="rect">
            <a:avLst/>
          </a:prstGeom>
        </p:spPr>
      </p:pic>
      <p:sp>
        <p:nvSpPr>
          <p:cNvPr id="5" name="Marcador de número de diapositiva 4">
            <a:extLst>
              <a:ext uri="{FF2B5EF4-FFF2-40B4-BE49-F238E27FC236}">
                <a16:creationId xmlns:a16="http://schemas.microsoft.com/office/drawing/2014/main" id="{47E985F0-1E20-21E2-57F3-A6485E52EC49}"/>
              </a:ext>
            </a:extLst>
          </p:cNvPr>
          <p:cNvSpPr>
            <a:spLocks noGrp="1"/>
          </p:cNvSpPr>
          <p:nvPr>
            <p:ph type="sldNum" sz="quarter" idx="12"/>
          </p:nvPr>
        </p:nvSpPr>
        <p:spPr/>
        <p:txBody>
          <a:bodyPr/>
          <a:lstStyle/>
          <a:p>
            <a:fld id="{DBA1B0FB-D917-4C8C-928F-313BD683BF39}" type="slidenum">
              <a:rPr lang="en-US" smtClean="0"/>
              <a:pPr/>
              <a:t>7</a:t>
            </a:fld>
            <a:endParaRPr lang="en-US"/>
          </a:p>
        </p:txBody>
      </p:sp>
    </p:spTree>
    <p:extLst>
      <p:ext uri="{BB962C8B-B14F-4D97-AF65-F5344CB8AC3E}">
        <p14:creationId xmlns:p14="http://schemas.microsoft.com/office/powerpoint/2010/main" val="259975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ítulo 1">
            <a:extLst>
              <a:ext uri="{FF2B5EF4-FFF2-40B4-BE49-F238E27FC236}">
                <a16:creationId xmlns:a16="http://schemas.microsoft.com/office/drawing/2014/main" id="{969C1A0C-C784-C3DB-5795-9C293119ED00}"/>
              </a:ext>
            </a:extLst>
          </p:cNvPr>
          <p:cNvSpPr>
            <a:spLocks noGrp="1"/>
          </p:cNvSpPr>
          <p:nvPr>
            <p:ph type="title"/>
          </p:nvPr>
        </p:nvSpPr>
        <p:spPr>
          <a:xfrm>
            <a:off x="754144" y="484631"/>
            <a:ext cx="6340519" cy="1638469"/>
          </a:xfrm>
        </p:spPr>
        <p:txBody>
          <a:bodyPr>
            <a:normAutofit/>
          </a:bodyPr>
          <a:lstStyle/>
          <a:p>
            <a:r>
              <a:rPr lang="es-ES" sz="4700"/>
              <a:t>EXONERACIÓN DEJANDO AL MARGEN LA VIVIENDA</a:t>
            </a:r>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55D23773-8F72-D5BC-2DC6-CCCB50271934}"/>
              </a:ext>
            </a:extLst>
          </p:cNvPr>
          <p:cNvSpPr>
            <a:spLocks noGrp="1"/>
          </p:cNvSpPr>
          <p:nvPr>
            <p:ph idx="1"/>
          </p:nvPr>
        </p:nvSpPr>
        <p:spPr>
          <a:xfrm>
            <a:off x="765051" y="2443140"/>
            <a:ext cx="6306309" cy="3930227"/>
          </a:xfrm>
        </p:spPr>
        <p:txBody>
          <a:bodyPr>
            <a:normAutofit/>
          </a:bodyPr>
          <a:lstStyle/>
          <a:p>
            <a:pPr algn="ctr"/>
            <a:r>
              <a:rPr lang="es-ES" b="1" i="0" u="none" strike="noStrike" dirty="0">
                <a:solidFill>
                  <a:schemeClr val="tx1"/>
                </a:solidFill>
                <a:effectLst/>
                <a:latin typeface="Roboto" panose="02000000000000000000" pitchFamily="2" charset="0"/>
              </a:rPr>
              <a:t>SJM, Mercantil sección 14 del 05 de julio de 2023 </a:t>
            </a:r>
          </a:p>
          <a:p>
            <a:pPr marL="0" indent="0" algn="ctr">
              <a:buNone/>
            </a:pPr>
            <a:r>
              <a:rPr lang="es-ES" b="1" i="0" u="none" strike="noStrike" dirty="0">
                <a:solidFill>
                  <a:schemeClr val="tx1"/>
                </a:solidFill>
                <a:effectLst/>
                <a:latin typeface="Roboto" panose="02000000000000000000" pitchFamily="2" charset="0"/>
              </a:rPr>
              <a:t>( ROJ: </a:t>
            </a:r>
            <a:r>
              <a:rPr lang="es-ES" b="0" i="0" u="none" strike="noStrike" dirty="0">
                <a:solidFill>
                  <a:schemeClr val="tx1"/>
                </a:solidFill>
                <a:effectLst/>
                <a:latin typeface="Roboto" panose="02000000000000000000" pitchFamily="2" charset="0"/>
              </a:rPr>
              <a:t>SJM M 3190/2023</a:t>
            </a:r>
            <a:r>
              <a:rPr lang="es-ES" b="1" i="0" u="none" strike="noStrike" dirty="0">
                <a:solidFill>
                  <a:schemeClr val="tx1"/>
                </a:solidFill>
                <a:effectLst/>
                <a:latin typeface="Roboto" panose="02000000000000000000" pitchFamily="2" charset="0"/>
              </a:rPr>
              <a:t>)</a:t>
            </a:r>
          </a:p>
          <a:p>
            <a:pPr lvl="1" algn="just"/>
            <a:r>
              <a:rPr lang="es-ES" dirty="0">
                <a:solidFill>
                  <a:schemeClr val="tx1"/>
                </a:solidFill>
                <a:latin typeface="Roboto" panose="02000000000000000000" pitchFamily="2" charset="0"/>
              </a:rPr>
              <a:t>En el caso se presentó tras un concurso sin masa plan de pagos,  pero se inadmitió remitiéndolo al supuesto de liquidación, afirmando que allí sería posible considerando el valor de la vivienda , garantía y deuda.</a:t>
            </a:r>
            <a:endParaRPr lang="es-ES" dirty="0">
              <a:solidFill>
                <a:schemeClr val="tx1"/>
              </a:solidFill>
            </a:endParaRPr>
          </a:p>
        </p:txBody>
      </p:sp>
      <p:pic>
        <p:nvPicPr>
          <p:cNvPr id="7" name="Graphic 6" descr="Silo">
            <a:extLst>
              <a:ext uri="{FF2B5EF4-FFF2-40B4-BE49-F238E27FC236}">
                <a16:creationId xmlns:a16="http://schemas.microsoft.com/office/drawing/2014/main" id="{114F4066-7B63-499D-196F-9734D8D23E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
        <p:nvSpPr>
          <p:cNvPr id="4" name="Marcador de número de diapositiva 3">
            <a:extLst>
              <a:ext uri="{FF2B5EF4-FFF2-40B4-BE49-F238E27FC236}">
                <a16:creationId xmlns:a16="http://schemas.microsoft.com/office/drawing/2014/main" id="{CA8A6016-2A77-0D0F-F78B-5961C5ABF730}"/>
              </a:ext>
            </a:extLst>
          </p:cNvPr>
          <p:cNvSpPr>
            <a:spLocks noGrp="1"/>
          </p:cNvSpPr>
          <p:nvPr>
            <p:ph type="sldNum" sz="quarter" idx="12"/>
          </p:nvPr>
        </p:nvSpPr>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410527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D950B-583D-CC24-8990-E3FE0A42B650}"/>
              </a:ext>
            </a:extLst>
          </p:cNvPr>
          <p:cNvSpPr>
            <a:spLocks noGrp="1"/>
          </p:cNvSpPr>
          <p:nvPr>
            <p:ph type="title"/>
          </p:nvPr>
        </p:nvSpPr>
        <p:spPr/>
        <p:txBody>
          <a:bodyPr/>
          <a:lstStyle/>
          <a:p>
            <a:pPr algn="ctr"/>
            <a:r>
              <a:rPr lang="es-ES" dirty="0"/>
              <a:t>Garantes de la vivienda</a:t>
            </a:r>
          </a:p>
        </p:txBody>
      </p:sp>
      <p:sp>
        <p:nvSpPr>
          <p:cNvPr id="3" name="Marcador de contenido 2">
            <a:extLst>
              <a:ext uri="{FF2B5EF4-FFF2-40B4-BE49-F238E27FC236}">
                <a16:creationId xmlns:a16="http://schemas.microsoft.com/office/drawing/2014/main" id="{7895174D-9AEB-037B-9F8A-D54019FF3C82}"/>
              </a:ext>
            </a:extLst>
          </p:cNvPr>
          <p:cNvSpPr>
            <a:spLocks noGrp="1"/>
          </p:cNvSpPr>
          <p:nvPr>
            <p:ph idx="1"/>
          </p:nvPr>
        </p:nvSpPr>
        <p:spPr/>
        <p:txBody>
          <a:bodyPr>
            <a:normAutofit fontScale="85000" lnSpcReduction="10000"/>
          </a:bodyPr>
          <a:lstStyle/>
          <a:p>
            <a:pPr algn="l"/>
            <a:r>
              <a:rPr lang="es-ES" b="1" i="0" u="none" strike="noStrike" dirty="0">
                <a:solidFill>
                  <a:srgbClr val="000000"/>
                </a:solidFill>
                <a:effectLst/>
                <a:latin typeface="verdana" panose="020B0604030504040204" pitchFamily="34" charset="0"/>
              </a:rPr>
              <a:t>Artículo 492. Efectos de la exoneración sobre obligados solidarios, fiadores, avalistas, aseguradores y quienes, por disposición legal o contractual, tengan obligación de satisfacer la deuda afectada por la exoneración.</a:t>
            </a:r>
          </a:p>
          <a:p>
            <a:pPr algn="just"/>
            <a:r>
              <a:rPr lang="es-ES" b="0" i="0" u="none" strike="noStrike" dirty="0">
                <a:solidFill>
                  <a:srgbClr val="000000"/>
                </a:solidFill>
                <a:effectLst/>
                <a:latin typeface="verdana" panose="020B0604030504040204" pitchFamily="34" charset="0"/>
              </a:rPr>
              <a:t>1. La exoneración no afectará a los derechos de los acreedores frente a los obligados solidariamente con el deudor y frente a sus fiadores, avalistas, aseguradores, hipotecante no deudor o quienes, por disposición legal o contractual, tengan obligación de satisfacer todo o parte de la deuda exonerada, quienes no podrán invocar la exoneración del pasivo insatisfecho obtenido por el deudor.</a:t>
            </a:r>
          </a:p>
          <a:p>
            <a:pPr algn="just"/>
            <a:r>
              <a:rPr lang="es-ES" b="0" i="0" u="none" strike="noStrike" dirty="0">
                <a:solidFill>
                  <a:srgbClr val="000000"/>
                </a:solidFill>
                <a:effectLst/>
                <a:latin typeface="verdana" panose="020B0604030504040204" pitchFamily="34" charset="0"/>
              </a:rPr>
              <a:t>2. Los créditos por acciones de repetición o regreso quedarán afectados por la exoneración con liquidación de la masa activa o derivada del plan de pagos en las mismas condiciones que el crédito principal. Si el crédito de repetición o regreso gozare de garantía real será tratado como crédito garantizado.</a:t>
            </a:r>
          </a:p>
          <a:p>
            <a:endParaRPr lang="es-ES" dirty="0"/>
          </a:p>
        </p:txBody>
      </p:sp>
      <p:sp>
        <p:nvSpPr>
          <p:cNvPr id="4" name="Marcador de número de diapositiva 3">
            <a:extLst>
              <a:ext uri="{FF2B5EF4-FFF2-40B4-BE49-F238E27FC236}">
                <a16:creationId xmlns:a16="http://schemas.microsoft.com/office/drawing/2014/main" id="{95B103D8-0AF9-4CEF-2AEC-74613D149E16}"/>
              </a:ext>
            </a:extLst>
          </p:cNvPr>
          <p:cNvSpPr>
            <a:spLocks noGrp="1"/>
          </p:cNvSpPr>
          <p:nvPr>
            <p:ph type="sldNum" sz="quarter" idx="12"/>
          </p:nvPr>
        </p:nvSpPr>
        <p:spPr/>
        <p:txBody>
          <a:bodyPr/>
          <a:lstStyle/>
          <a:p>
            <a:fld id="{DBA1B0FB-D917-4C8C-928F-313BD683BF39}" type="slidenum">
              <a:rPr lang="en-US" smtClean="0"/>
              <a:pPr/>
              <a:t>9</a:t>
            </a:fld>
            <a:endParaRPr lang="en-US"/>
          </a:p>
        </p:txBody>
      </p:sp>
    </p:spTree>
    <p:extLst>
      <p:ext uri="{BB962C8B-B14F-4D97-AF65-F5344CB8AC3E}">
        <p14:creationId xmlns:p14="http://schemas.microsoft.com/office/powerpoint/2010/main" val="3197430336"/>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{C5BB9D98-CB68-F14B-A697-7F9ED9AD91A6}tf10001071</Template>
  <TotalTime>78</TotalTime>
  <Words>2515</Words>
  <Application>Microsoft Macintosh PowerPoint</Application>
  <PresentationFormat>Panorámica</PresentationFormat>
  <Paragraphs>80</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Gill Sans MT</vt:lpstr>
      <vt:lpstr>Impact</vt:lpstr>
      <vt:lpstr>Interstate-LightItalic</vt:lpstr>
      <vt:lpstr>Roboto</vt:lpstr>
      <vt:lpstr>verdana</vt:lpstr>
      <vt:lpstr>Distintivo</vt:lpstr>
      <vt:lpstr>Presentación de PowerPoint</vt:lpstr>
      <vt:lpstr>Presentación de PowerPoint</vt:lpstr>
      <vt:lpstr>VIVIENDA LIBRE DE CARGAS  Y EXONERRACIÓN</vt:lpstr>
      <vt:lpstr>Presentación de PowerPoint</vt:lpstr>
      <vt:lpstr>VIVIENDA con carga y valor de la garantía</vt:lpstr>
      <vt:lpstr>Presentación de PowerPoint</vt:lpstr>
      <vt:lpstr>¿Es aplicable lo anterior en supuestos de exoneración sin plan de pagos? Tras liquidación o en supuestos de concurso sin masa……</vt:lpstr>
      <vt:lpstr>EXONERACIÓN DEJANDO AL MARGEN LA VIVIENDA</vt:lpstr>
      <vt:lpstr>Garantes de la vivienda</vt:lpstr>
      <vt:lpstr>Concurso de un solo miembro</vt:lpstr>
      <vt:lpstr>Embargabilidad de la vivienda común y concurso de acreedores</vt:lpstr>
      <vt:lpstr>Presentación de PowerPoint</vt:lpstr>
      <vt:lpstr>Presentación de PowerPoint</vt:lpstr>
      <vt:lpstr>Sentencia nº 82/2023 de la AP de Albacete de 12 de febrero de 2023 </vt:lpstr>
      <vt:lpstr>Liquidación y exclusión de la vivienda de la misma</vt:lpstr>
      <vt:lpstr>EJECUCIÓN SEPARADA DE LA VIVIENDA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Sanjuán y Muñoz</dc:creator>
  <cp:lastModifiedBy>Enrique Sanjuán y Muñoz</cp:lastModifiedBy>
  <cp:revision>18</cp:revision>
  <dcterms:created xsi:type="dcterms:W3CDTF">2023-11-05T09:47:27Z</dcterms:created>
  <dcterms:modified xsi:type="dcterms:W3CDTF">2023-11-05T11:05:46Z</dcterms:modified>
</cp:coreProperties>
</file>